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4" r:id="rId1"/>
  </p:sldMasterIdLst>
  <p:notesMasterIdLst>
    <p:notesMasterId r:id="rId22"/>
  </p:notesMasterIdLst>
  <p:handoutMasterIdLst>
    <p:handoutMasterId r:id="rId23"/>
  </p:handoutMasterIdLst>
  <p:sldIdLst>
    <p:sldId id="292" r:id="rId2"/>
    <p:sldId id="301" r:id="rId3"/>
    <p:sldId id="293" r:id="rId4"/>
    <p:sldId id="304" r:id="rId5"/>
    <p:sldId id="305" r:id="rId6"/>
    <p:sldId id="306" r:id="rId7"/>
    <p:sldId id="258" r:id="rId8"/>
    <p:sldId id="256" r:id="rId9"/>
    <p:sldId id="261" r:id="rId10"/>
    <p:sldId id="298" r:id="rId11"/>
    <p:sldId id="262" r:id="rId12"/>
    <p:sldId id="299" r:id="rId13"/>
    <p:sldId id="263" r:id="rId14"/>
    <p:sldId id="314" r:id="rId15"/>
    <p:sldId id="313" r:id="rId16"/>
    <p:sldId id="307" r:id="rId17"/>
    <p:sldId id="315" r:id="rId18"/>
    <p:sldId id="311" r:id="rId19"/>
    <p:sldId id="303" r:id="rId20"/>
    <p:sldId id="291" r:id="rId21"/>
  </p:sldIdLst>
  <p:sldSz cx="9144000" cy="6858000" type="screen4x3"/>
  <p:notesSz cx="6735763" cy="986948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1313"/>
    <a:srgbClr val="FC1616"/>
    <a:srgbClr val="F91939"/>
    <a:srgbClr val="3333FF"/>
    <a:srgbClr val="008000"/>
    <a:srgbClr val="669900"/>
    <a:srgbClr val="CCFFCC"/>
    <a:srgbClr val="CCFF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284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676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plotArea>
      <c:layout>
        <c:manualLayout>
          <c:layoutTarget val="inner"/>
          <c:xMode val="edge"/>
          <c:yMode val="edge"/>
          <c:x val="0.1435041734648034"/>
          <c:y val="0.18010723152180738"/>
          <c:w val="0.82594027097964118"/>
          <c:h val="0.6047851806985669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Grain yield (bsk/ac)</c:v>
                </c:pt>
              </c:strCache>
            </c:strRef>
          </c:tx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/>
                      <a:t>113</a:t>
                    </a:r>
                  </a:p>
                </c:rich>
              </c:tx>
            </c:dLbl>
            <c:txPr>
              <a:bodyPr/>
              <a:lstStyle/>
              <a:p>
                <a:pPr>
                  <a:defRPr sz="1599" b="1"/>
                </a:pPr>
                <a:endParaRPr lang="en-US"/>
              </a:p>
            </c:txPr>
            <c:showVal val="1"/>
          </c:dLbls>
          <c:cat>
            <c:strRef>
              <c:f>Sheet1!$A$2:$A$5</c:f>
              <c:strCache>
                <c:ptCount val="4"/>
                <c:pt idx="0">
                  <c:v>SRI</c:v>
                </c:pt>
                <c:pt idx="1">
                  <c:v>BMP</c:v>
                </c:pt>
                <c:pt idx="2">
                  <c:v>Seeder</c:v>
                </c:pt>
                <c:pt idx="3">
                  <c:v>Broadcasting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108.83</c:v>
                </c:pt>
                <c:pt idx="1">
                  <c:v>113</c:v>
                </c:pt>
                <c:pt idx="2">
                  <c:v>76.3</c:v>
                </c:pt>
                <c:pt idx="3">
                  <c:v>68.849999999999994</c:v>
                </c:pt>
              </c:numCache>
            </c:numRef>
          </c:val>
        </c:ser>
        <c:dLbls/>
        <c:axId val="98881920"/>
        <c:axId val="98883456"/>
      </c:barChart>
      <c:catAx>
        <c:axId val="9888192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599" b="1"/>
            </a:pPr>
            <a:endParaRPr lang="en-US"/>
          </a:p>
        </c:txPr>
        <c:crossAx val="98883456"/>
        <c:crosses val="autoZero"/>
        <c:auto val="1"/>
        <c:lblAlgn val="ctr"/>
        <c:lblOffset val="100"/>
      </c:catAx>
      <c:valAx>
        <c:axId val="98883456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sz="1599" b="1"/>
            </a:pPr>
            <a:endParaRPr lang="en-US"/>
          </a:p>
        </c:txPr>
        <c:crossAx val="98881920"/>
        <c:crosses val="autoZero"/>
        <c:crossBetween val="between"/>
      </c:valAx>
      <c:spPr>
        <a:noFill/>
        <a:ln w="25384">
          <a:noFill/>
        </a:ln>
      </c:spPr>
    </c:plotArea>
    <c:plotVisOnly val="1"/>
    <c:dispBlanksAs val="gap"/>
  </c:chart>
  <c:spPr>
    <a:ln>
      <a:solidFill>
        <a:schemeClr val="tx1"/>
      </a:solidFill>
    </a:ln>
  </c:spPr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0.28829</cdr:x>
      <cdr:y>0.87692</cdr:y>
    </cdr:from>
    <cdr:to>
      <cdr:x>0.79279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438400" y="4343400"/>
          <a:ext cx="4267200" cy="609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0.41441</cdr:x>
      <cdr:y>0.89231</cdr:y>
    </cdr:from>
    <cdr:to>
      <cdr:x>0.72973</cdr:x>
      <cdr:y>0.98462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505163" y="4419611"/>
          <a:ext cx="2667037" cy="4572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PH" altLang="en-US" sz="2000" b="1" dirty="0" smtClean="0">
              <a:latin typeface="Myanmar3" pitchFamily="18" charset="0"/>
            </a:rPr>
            <a:t>Cultivation </a:t>
          </a:r>
          <a:r>
            <a:rPr lang="en-PH" sz="2000" b="1" dirty="0" smtClean="0">
              <a:latin typeface="Myanmar3" pitchFamily="18" charset="0"/>
              <a:ea typeface="Myanmar3" pitchFamily="18" charset="0"/>
              <a:cs typeface="Myanmar3" pitchFamily="18" charset="0"/>
            </a:rPr>
            <a:t>Method</a:t>
          </a:r>
          <a:endParaRPr lang="en-PH" sz="2000" b="1" dirty="0">
            <a:latin typeface="Myanmar3" pitchFamily="18" charset="0"/>
            <a:ea typeface="Myanmar3" pitchFamily="18" charset="0"/>
            <a:cs typeface="Myanmar3" pitchFamily="18" charset="0"/>
          </a:endParaRPr>
        </a:p>
      </cdr:txBody>
    </cdr:sp>
  </cdr:relSizeAnchor>
  <cdr:relSizeAnchor xmlns:cdr="http://schemas.openxmlformats.org/drawingml/2006/chartDrawing">
    <cdr:from>
      <cdr:x>0.01802</cdr:x>
      <cdr:y>0.15385</cdr:y>
    </cdr:from>
    <cdr:to>
      <cdr:x>0.07207</cdr:x>
      <cdr:y>0.75385</cdr:y>
    </cdr:to>
    <cdr:sp macro="" textlink="">
      <cdr:nvSpPr>
        <cdr:cNvPr id="4" name="TextBox 3"/>
        <cdr:cNvSpPr txBox="1"/>
      </cdr:nvSpPr>
      <cdr:spPr>
        <a:xfrm xmlns:a="http://schemas.openxmlformats.org/drawingml/2006/main" rot="16200000">
          <a:off x="-1104900" y="2019300"/>
          <a:ext cx="2971800" cy="457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PH" sz="1800" b="1" dirty="0" smtClean="0"/>
            <a:t>Grain Yield (baskets/acre)</a:t>
          </a:r>
          <a:endParaRPr lang="en-PH" sz="1800" b="1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4"/>
            <a:ext cx="2918618" cy="493589"/>
          </a:xfrm>
          <a:prstGeom prst="rect">
            <a:avLst/>
          </a:prstGeom>
        </p:spPr>
        <p:txBody>
          <a:bodyPr vert="horz" lIns="88122" tIns="44059" rIns="88122" bIns="44059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6084" y="4"/>
            <a:ext cx="2918618" cy="493589"/>
          </a:xfrm>
          <a:prstGeom prst="rect">
            <a:avLst/>
          </a:prstGeom>
        </p:spPr>
        <p:txBody>
          <a:bodyPr vert="horz" lIns="88122" tIns="44059" rIns="88122" bIns="44059" rtlCol="0"/>
          <a:lstStyle>
            <a:lvl1pPr algn="r">
              <a:defRPr sz="1200"/>
            </a:lvl1pPr>
          </a:lstStyle>
          <a:p>
            <a:pPr>
              <a:defRPr/>
            </a:pPr>
            <a:fld id="{868E6BA5-B463-4980-84B9-E86980F6676D}" type="datetimeFigureOut">
              <a:rPr lang="en-US"/>
              <a:pPr>
                <a:defRPr/>
              </a:pPr>
              <a:t>1/28/2019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3630"/>
            <a:ext cx="2918618" cy="493588"/>
          </a:xfrm>
          <a:prstGeom prst="rect">
            <a:avLst/>
          </a:prstGeom>
        </p:spPr>
        <p:txBody>
          <a:bodyPr vert="horz" lIns="88122" tIns="44059" rIns="88122" bIns="44059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6084" y="9373630"/>
            <a:ext cx="2918618" cy="493588"/>
          </a:xfrm>
          <a:prstGeom prst="rect">
            <a:avLst/>
          </a:prstGeom>
        </p:spPr>
        <p:txBody>
          <a:bodyPr vert="horz" lIns="88122" tIns="44059" rIns="88122" bIns="44059" rtlCol="0" anchor="b"/>
          <a:lstStyle>
            <a:lvl1pPr algn="r">
              <a:defRPr sz="1200"/>
            </a:lvl1pPr>
          </a:lstStyle>
          <a:p>
            <a:pPr>
              <a:defRPr/>
            </a:pPr>
            <a:fld id="{0C8209A2-F48F-4BB3-88B0-1CE5077FCA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4935731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4"/>
            <a:ext cx="2918618" cy="493589"/>
          </a:xfrm>
          <a:prstGeom prst="rect">
            <a:avLst/>
          </a:prstGeom>
        </p:spPr>
        <p:txBody>
          <a:bodyPr vert="horz" lIns="89743" tIns="44871" rIns="89743" bIns="44871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6084" y="4"/>
            <a:ext cx="2918618" cy="493589"/>
          </a:xfrm>
          <a:prstGeom prst="rect">
            <a:avLst/>
          </a:prstGeom>
        </p:spPr>
        <p:txBody>
          <a:bodyPr vert="horz" lIns="89743" tIns="44871" rIns="89743" bIns="44871" rtlCol="0"/>
          <a:lstStyle>
            <a:lvl1pPr algn="r">
              <a:defRPr sz="1200"/>
            </a:lvl1pPr>
          </a:lstStyle>
          <a:p>
            <a:pPr>
              <a:defRPr/>
            </a:pPr>
            <a:fld id="{26D4B00E-89D2-4011-8521-1C5E5F270788}" type="datetimeFigureOut">
              <a:rPr lang="en-US"/>
              <a:pPr>
                <a:defRPr/>
              </a:pPr>
              <a:t>1/28/2019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743" tIns="44871" rIns="89743" bIns="44871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370" y="4687954"/>
            <a:ext cx="5389037" cy="4442291"/>
          </a:xfrm>
          <a:prstGeom prst="rect">
            <a:avLst/>
          </a:prstGeom>
        </p:spPr>
        <p:txBody>
          <a:bodyPr vert="horz" lIns="89743" tIns="44871" rIns="89743" bIns="44871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3630"/>
            <a:ext cx="2918618" cy="493588"/>
          </a:xfrm>
          <a:prstGeom prst="rect">
            <a:avLst/>
          </a:prstGeom>
        </p:spPr>
        <p:txBody>
          <a:bodyPr vert="horz" lIns="89743" tIns="44871" rIns="89743" bIns="44871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6084" y="9373630"/>
            <a:ext cx="2918618" cy="493588"/>
          </a:xfrm>
          <a:prstGeom prst="rect">
            <a:avLst/>
          </a:prstGeom>
        </p:spPr>
        <p:txBody>
          <a:bodyPr vert="horz" lIns="89743" tIns="44871" rIns="89743" bIns="44871" rtlCol="0" anchor="b"/>
          <a:lstStyle>
            <a:lvl1pPr algn="r">
              <a:defRPr sz="1200"/>
            </a:lvl1pPr>
          </a:lstStyle>
          <a:p>
            <a:pPr>
              <a:defRPr/>
            </a:pPr>
            <a:fld id="{1A09A6F3-DD83-4F3B-895F-95FDB21EE6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7556664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5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15988" indent="-275380" eaLnBrk="0" hangingPunct="0">
              <a:defRPr sz="5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01518" indent="-220304" eaLnBrk="0" hangingPunct="0">
              <a:defRPr sz="5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542126" indent="-220304" eaLnBrk="0" hangingPunct="0">
              <a:defRPr sz="5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1982735" indent="-220304" eaLnBrk="0" hangingPunct="0">
              <a:defRPr sz="5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423342" indent="-220304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863950" indent="-220304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304558" indent="-220304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745166" indent="-220304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EF65120-E2C2-4959-8A0E-9D79562FD016}" type="slidenum">
              <a:rPr lang="en-US" sz="1200"/>
              <a:pPr eaLnBrk="1" hangingPunct="1"/>
              <a:t>1</a:t>
            </a:fld>
            <a:endParaRPr 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1A7B3-445B-4118-8518-3BAA6F6FC9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91511630"/>
      </p:ext>
    </p:extLst>
  </p:cSld>
  <p:clrMapOvr>
    <a:masterClrMapping/>
  </p:clrMapOvr>
  <p:transition spd="med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B53C2-5C12-44DF-90D4-FDD3C4492C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05950487"/>
      </p:ext>
    </p:extLst>
  </p:cSld>
  <p:clrMapOvr>
    <a:masterClrMapping/>
  </p:clrMapOvr>
  <p:transition spd="med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0E0452-5C84-4C9E-9164-AEDB389DA7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82684087"/>
      </p:ext>
    </p:extLst>
  </p:cSld>
  <p:clrMapOvr>
    <a:masterClrMapping/>
  </p:clrMapOvr>
  <p:transition spd="med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E2952F-3811-4BF1-8BD6-7DAD012B14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38596366"/>
      </p:ext>
    </p:extLst>
  </p:cSld>
  <p:clrMapOvr>
    <a:masterClrMapping/>
  </p:clrMapOvr>
  <p:transition spd="med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08F9F-7E0E-43A6-81CC-3FB7B880F1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77734454"/>
      </p:ext>
    </p:extLst>
  </p:cSld>
  <p:clrMapOvr>
    <a:masterClrMapping/>
  </p:clrMapOvr>
  <p:transition spd="med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57A195-CAAF-46A4-A047-08F83D73AA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69455936"/>
      </p:ext>
    </p:extLst>
  </p:cSld>
  <p:clrMapOvr>
    <a:masterClrMapping/>
  </p:clrMapOvr>
  <p:transition spd="med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42F4B-C481-4793-A637-DD6D3FB2BF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44317375"/>
      </p:ext>
    </p:extLst>
  </p:cSld>
  <p:clrMapOvr>
    <a:masterClrMapping/>
  </p:clrMapOvr>
  <p:transition spd="med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B881A-9D61-4A36-847B-B69D958286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28708727"/>
      </p:ext>
    </p:extLst>
  </p:cSld>
  <p:clrMapOvr>
    <a:masterClrMapping/>
  </p:clrMapOvr>
  <p:transition spd="med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E46E5-FD7B-4C29-ADAA-B98A6F1B93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79120648"/>
      </p:ext>
    </p:extLst>
  </p:cSld>
  <p:clrMapOvr>
    <a:masterClrMapping/>
  </p:clrMapOvr>
  <p:transition spd="med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C00ECE-C95A-4450-8106-0312A9C0A2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47761738"/>
      </p:ext>
    </p:extLst>
  </p:cSld>
  <p:clrMapOvr>
    <a:masterClrMapping/>
  </p:clrMapOvr>
  <p:transition spd="med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4D8E3-C2A8-42AE-9026-D384F5F7C1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7651642"/>
      </p:ext>
    </p:extLst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5B86125-634B-4FBE-818E-41BAA4F929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5" r:id="rId1"/>
    <p:sldLayoutId id="2147483886" r:id="rId2"/>
    <p:sldLayoutId id="2147483887" r:id="rId3"/>
    <p:sldLayoutId id="2147483888" r:id="rId4"/>
    <p:sldLayoutId id="2147483889" r:id="rId5"/>
    <p:sldLayoutId id="2147483890" r:id="rId6"/>
    <p:sldLayoutId id="2147483891" r:id="rId7"/>
    <p:sldLayoutId id="2147483892" r:id="rId8"/>
    <p:sldLayoutId id="2147483893" r:id="rId9"/>
    <p:sldLayoutId id="2147483894" r:id="rId10"/>
    <p:sldLayoutId id="2147483895" r:id="rId11"/>
  </p:sldLayoutIdLst>
  <p:transition spd="med">
    <p:wipe dir="r"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100000">
              <a:srgbClr val="FFFFF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" y="1792288"/>
            <a:ext cx="8890000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 bwMode="auto">
          <a:xfrm>
            <a:off x="107950" y="76200"/>
            <a:ext cx="8959850" cy="160020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2800" b="1" dirty="0" smtClean="0">
                <a:latin typeface="Myanmar3" pitchFamily="18" charset="0"/>
                <a:cs typeface="Myanmar3" pitchFamily="18" charset="0"/>
              </a:rPr>
              <a:t>Ministry Of Agriculture , livestock and irrigation </a:t>
            </a:r>
          </a:p>
          <a:p>
            <a:pPr eaLnBrk="1" hangingPunct="1">
              <a:defRPr/>
            </a:pPr>
            <a:r>
              <a:rPr lang="en-US" altLang="en-US" sz="2800" b="1" dirty="0" err="1" smtClean="0">
                <a:latin typeface="Myanmar3" pitchFamily="18" charset="0"/>
                <a:cs typeface="Myanmar3" pitchFamily="18" charset="0"/>
              </a:rPr>
              <a:t>Banmaw</a:t>
            </a:r>
            <a:r>
              <a:rPr lang="en-US" altLang="en-US" sz="2800" b="1" dirty="0" smtClean="0">
                <a:latin typeface="Myanmar3" pitchFamily="18" charset="0"/>
                <a:cs typeface="Myanmar3" pitchFamily="18" charset="0"/>
              </a:rPr>
              <a:t> Township , </a:t>
            </a:r>
            <a:r>
              <a:rPr lang="en-US" altLang="en-US" sz="2800" b="1" dirty="0" err="1" smtClean="0">
                <a:latin typeface="Myanmar3" pitchFamily="18" charset="0"/>
                <a:cs typeface="Myanmar3" pitchFamily="18" charset="0"/>
              </a:rPr>
              <a:t>Banmaw</a:t>
            </a:r>
            <a:r>
              <a:rPr lang="en-US" altLang="en-US" sz="2800" b="1" dirty="0" smtClean="0">
                <a:latin typeface="Myanmar3" pitchFamily="18" charset="0"/>
                <a:cs typeface="Myanmar3" pitchFamily="18" charset="0"/>
              </a:rPr>
              <a:t> District</a:t>
            </a:r>
          </a:p>
          <a:p>
            <a:pPr eaLnBrk="1" hangingPunct="1">
              <a:defRPr/>
            </a:pPr>
            <a:r>
              <a:rPr lang="en-US" altLang="en-US" sz="2800" b="1" dirty="0" err="1" smtClean="0">
                <a:latin typeface="Myanmar3" pitchFamily="18" charset="0"/>
                <a:cs typeface="Myanmar3" pitchFamily="18" charset="0"/>
              </a:rPr>
              <a:t>Kachin</a:t>
            </a:r>
            <a:r>
              <a:rPr lang="en-US" altLang="en-US" sz="2800" b="1" dirty="0" smtClean="0">
                <a:latin typeface="Myanmar3" pitchFamily="18" charset="0"/>
                <a:cs typeface="Myanmar3" pitchFamily="18" charset="0"/>
              </a:rPr>
              <a:t> State .</a:t>
            </a:r>
            <a:endParaRPr lang="en-US" altLang="en-US" sz="2400" b="1" dirty="0" smtClean="0">
              <a:latin typeface="Myanmar3" pitchFamily="18" charset="0"/>
              <a:cs typeface="Myanmar3" pitchFamily="18" charset="0"/>
            </a:endParaRPr>
          </a:p>
        </p:txBody>
      </p:sp>
      <p:pic>
        <p:nvPicPr>
          <p:cNvPr id="7" name="Picture 1" descr="C:\Users\Administrator\Desktop\FB_IMG_1475481349506.jpg"/>
          <p:cNvPicPr preferRelativeResize="0">
            <a:picLocks noChangeArrowheads="1"/>
          </p:cNvPicPr>
          <p:nvPr/>
        </p:nvPicPr>
        <p:blipFill rotWithShape="1">
          <a:blip r:embed="rId4">
            <a:extLst/>
          </a:blip>
          <a:srcRect/>
          <a:stretch/>
        </p:blipFill>
        <p:spPr bwMode="auto">
          <a:xfrm>
            <a:off x="228600" y="685800"/>
            <a:ext cx="914400" cy="914400"/>
          </a:xfrm>
          <a:prstGeom prst="ellipse">
            <a:avLst/>
          </a:prstGeom>
          <a:noFill/>
          <a:ln>
            <a:noFill/>
          </a:ln>
          <a:extLst/>
        </p:spPr>
      </p:pic>
      <p:pic>
        <p:nvPicPr>
          <p:cNvPr id="8" name="Picture 3" descr="C:\Users\Ideapad 100\Documents\DewMobile\Zapya\photo\FB_IMG_1485344965127.jpg"/>
          <p:cNvPicPr preferRelativeResize="0">
            <a:picLocks noChangeArrowheads="1"/>
          </p:cNvPicPr>
          <p:nvPr/>
        </p:nvPicPr>
        <p:blipFill rotWithShape="1">
          <a:blip r:embed="rId5" cstate="print">
            <a:extLst/>
          </a:blip>
          <a:srcRect l="3226" t="435" r="1612" b="1"/>
          <a:stretch/>
        </p:blipFill>
        <p:spPr bwMode="auto">
          <a:xfrm>
            <a:off x="8001000" y="685800"/>
            <a:ext cx="914400" cy="914400"/>
          </a:xfrm>
          <a:prstGeom prst="flowChartDecision">
            <a:avLst/>
          </a:prstGeom>
          <a:noFill/>
          <a:extLst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386138" y="4827588"/>
            <a:ext cx="2422525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ts val="600"/>
              </a:spcBef>
            </a:pPr>
            <a:r>
              <a:rPr lang="en-US" altLang="en-US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by</a:t>
            </a:r>
          </a:p>
        </p:txBody>
      </p:sp>
      <p:sp>
        <p:nvSpPr>
          <p:cNvPr id="2055" name="Text Box 6"/>
          <p:cNvSpPr txBox="1">
            <a:spLocks noChangeArrowheads="1"/>
          </p:cNvSpPr>
          <p:nvPr/>
        </p:nvSpPr>
        <p:spPr bwMode="auto">
          <a:xfrm>
            <a:off x="609600" y="5245100"/>
            <a:ext cx="79248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ts val="600"/>
              </a:spcBef>
            </a:pPr>
            <a:r>
              <a:rPr lang="en-US" altLang="en-US" sz="2800" b="1" dirty="0" err="1">
                <a:solidFill>
                  <a:schemeClr val="bg1"/>
                </a:solidFill>
                <a:latin typeface="Myanmar3" pitchFamily="18" charset="0"/>
              </a:rPr>
              <a:t>Daw</a:t>
            </a:r>
            <a:r>
              <a:rPr lang="en-US" altLang="en-US" sz="2800" b="1" dirty="0">
                <a:solidFill>
                  <a:schemeClr val="bg1"/>
                </a:solidFill>
                <a:latin typeface="Myanmar3" pitchFamily="18" charset="0"/>
              </a:rPr>
              <a:t> Aye </a:t>
            </a:r>
            <a:r>
              <a:rPr lang="en-US" altLang="en-US" sz="2800" b="1" dirty="0" err="1">
                <a:solidFill>
                  <a:schemeClr val="bg1"/>
                </a:solidFill>
                <a:latin typeface="Myanmar3" pitchFamily="18" charset="0"/>
              </a:rPr>
              <a:t>Aye</a:t>
            </a:r>
            <a:r>
              <a:rPr lang="en-US" altLang="en-US" sz="2800" b="1" dirty="0">
                <a:solidFill>
                  <a:schemeClr val="bg1"/>
                </a:solidFill>
                <a:latin typeface="Myanmar3" pitchFamily="18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Myanmar3" pitchFamily="18" charset="0"/>
              </a:rPr>
              <a:t>Mya</a:t>
            </a:r>
            <a:endParaRPr lang="en-US" altLang="en-US" sz="2800" b="1" dirty="0">
              <a:solidFill>
                <a:schemeClr val="bg1"/>
              </a:solidFill>
              <a:latin typeface="Myanmar3" pitchFamily="18" charset="0"/>
            </a:endParaRPr>
          </a:p>
          <a:p>
            <a:pPr algn="ctr" eaLnBrk="1" hangingPunct="1">
              <a:spcBef>
                <a:spcPts val="600"/>
              </a:spcBef>
            </a:pPr>
            <a:r>
              <a:rPr lang="en-US" altLang="en-US" sz="2600" dirty="0">
                <a:solidFill>
                  <a:schemeClr val="bg1"/>
                </a:solidFill>
                <a:latin typeface="Myanmar3" pitchFamily="18" charset="0"/>
              </a:rPr>
              <a:t>Assistant Staff  Officer </a:t>
            </a:r>
          </a:p>
          <a:p>
            <a:pPr algn="ctr" eaLnBrk="1" hangingPunct="1">
              <a:spcBef>
                <a:spcPts val="600"/>
              </a:spcBef>
            </a:pPr>
            <a:r>
              <a:rPr lang="en-US" altLang="en-US" sz="2600" dirty="0">
                <a:solidFill>
                  <a:schemeClr val="bg1"/>
                </a:solidFill>
                <a:latin typeface="Myanmar3" pitchFamily="18" charset="0"/>
              </a:rPr>
              <a:t>Department of Agriculture (DOA</a:t>
            </a:r>
            <a:r>
              <a:rPr lang="en-US" altLang="en-US" sz="2400" dirty="0">
                <a:solidFill>
                  <a:schemeClr val="bg1"/>
                </a:solidFill>
                <a:latin typeface="Myanmar3" pitchFamily="18" charset="0"/>
              </a:rPr>
              <a:t>) </a:t>
            </a:r>
            <a:r>
              <a:rPr lang="en-US" altLang="en-US" sz="2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en-US" altLang="en-US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6" name="Title 3"/>
          <p:cNvSpPr>
            <a:spLocks noGrp="1"/>
          </p:cNvSpPr>
          <p:nvPr>
            <p:ph type="title"/>
          </p:nvPr>
        </p:nvSpPr>
        <p:spPr>
          <a:xfrm>
            <a:off x="449263" y="3200400"/>
            <a:ext cx="8229600" cy="1600200"/>
          </a:xfrm>
        </p:spPr>
        <p:txBody>
          <a:bodyPr/>
          <a:lstStyle/>
          <a:p>
            <a:r>
              <a:rPr lang="en-US" sz="3200" dirty="0" smtClean="0">
                <a:solidFill>
                  <a:schemeClr val="bg1"/>
                </a:solidFill>
                <a:latin typeface="Myanmar3" pitchFamily="18" charset="0"/>
                <a:cs typeface="Myanmar3" pitchFamily="18" charset="0"/>
              </a:rPr>
              <a:t>Evaluation of yield and yield Components</a:t>
            </a:r>
            <a:br>
              <a:rPr lang="en-US" sz="3200" dirty="0" smtClean="0">
                <a:solidFill>
                  <a:schemeClr val="bg1"/>
                </a:solidFill>
                <a:latin typeface="Myanmar3" pitchFamily="18" charset="0"/>
                <a:cs typeface="Myanmar3" pitchFamily="18" charset="0"/>
              </a:rPr>
            </a:br>
            <a:r>
              <a:rPr lang="en-US" sz="3200" dirty="0" smtClean="0">
                <a:solidFill>
                  <a:schemeClr val="bg1"/>
                </a:solidFill>
                <a:latin typeface="Myanmar3" pitchFamily="18" charset="0"/>
                <a:cs typeface="Myanmar3" pitchFamily="18" charset="0"/>
              </a:rPr>
              <a:t>of Monsoon Rice Grown by</a:t>
            </a:r>
            <a:br>
              <a:rPr lang="en-US" sz="3200" dirty="0" smtClean="0">
                <a:solidFill>
                  <a:schemeClr val="bg1"/>
                </a:solidFill>
                <a:latin typeface="Myanmar3" pitchFamily="18" charset="0"/>
                <a:cs typeface="Myanmar3" pitchFamily="18" charset="0"/>
              </a:rPr>
            </a:br>
            <a:r>
              <a:rPr lang="en-US" sz="3200" dirty="0" smtClean="0">
                <a:solidFill>
                  <a:schemeClr val="bg1"/>
                </a:solidFill>
                <a:latin typeface="Myanmar3" pitchFamily="18" charset="0"/>
                <a:cs typeface="Myanmar3" pitchFamily="18" charset="0"/>
              </a:rPr>
              <a:t>Cultivation Methods </a:t>
            </a:r>
          </a:p>
        </p:txBody>
      </p:sp>
      <p:sp>
        <p:nvSpPr>
          <p:cNvPr id="2057" name="Slide Number Placeholder 4"/>
          <p:cNvSpPr>
            <a:spLocks noGrp="1"/>
          </p:cNvSpPr>
          <p:nvPr>
            <p:ph type="sldNum" sz="quarter" idx="12"/>
          </p:nvPr>
        </p:nvSpPr>
        <p:spPr bwMode="auto">
          <a:xfrm>
            <a:off x="6705600" y="6356350"/>
            <a:ext cx="1981200" cy="3651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A054A32-6520-44CE-B833-E3EF8FD7F7B5}" type="slidenum">
              <a:rPr lang="en-US" sz="1800" smtClean="0">
                <a:solidFill>
                  <a:srgbClr val="F91939"/>
                </a:solidFill>
              </a:rPr>
              <a:pPr eaLnBrk="1" hangingPunct="1"/>
              <a:t>1</a:t>
            </a:fld>
            <a:endParaRPr lang="en-US" sz="1800" smtClean="0">
              <a:solidFill>
                <a:srgbClr val="F91939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D69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228600" y="350838"/>
            <a:ext cx="8763000" cy="1020762"/>
          </a:xfrm>
          <a:solidFill>
            <a:srgbClr val="92D050"/>
          </a:solidFill>
        </p:spPr>
        <p:txBody>
          <a:bodyPr/>
          <a:lstStyle/>
          <a:p>
            <a:pPr eaLnBrk="1" hangingPunct="1"/>
            <a:r>
              <a:rPr lang="en-US" altLang="en-US" sz="3200" b="1" dirty="0" smtClean="0">
                <a:latin typeface="Myanmar3" pitchFamily="18" charset="0"/>
                <a:cs typeface="Myanmar3" pitchFamily="18" charset="0"/>
              </a:rPr>
              <a:t>Information about </a:t>
            </a:r>
            <a:r>
              <a:rPr lang="en-US" altLang="en-US" sz="3200" b="1" dirty="0" err="1" smtClean="0">
                <a:latin typeface="Myanmar3" pitchFamily="18" charset="0"/>
                <a:cs typeface="Myanmar3" pitchFamily="18" charset="0"/>
              </a:rPr>
              <a:t>Banmaw</a:t>
            </a:r>
            <a:r>
              <a:rPr lang="en-US" altLang="en-US" sz="3200" b="1" dirty="0" smtClean="0">
                <a:latin typeface="Myanmar3" pitchFamily="18" charset="0"/>
                <a:cs typeface="Myanmar3" pitchFamily="18" charset="0"/>
              </a:rPr>
              <a:t> Township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590550" y="1371600"/>
            <a:ext cx="8020050" cy="5029200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2500"/>
          </a:bodyPr>
          <a:lstStyle/>
          <a:p>
            <a:pPr marL="82550" indent="0" eaLnBrk="1" hangingPunct="1">
              <a:lnSpc>
                <a:spcPct val="80000"/>
              </a:lnSpc>
              <a:buFont typeface="Arial" charset="0"/>
              <a:buNone/>
              <a:defRPr/>
            </a:pPr>
            <a:endParaRPr lang="en-GB" sz="2400" b="1" u="sng" dirty="0" smtClean="0"/>
          </a:p>
          <a:p>
            <a:pPr marL="82550" indent="0" eaLnBrk="1" hangingPunct="1">
              <a:lnSpc>
                <a:spcPct val="150000"/>
              </a:lnSpc>
              <a:defRPr/>
            </a:pPr>
            <a:r>
              <a:rPr lang="en-GB" sz="2200" b="1" dirty="0" smtClean="0">
                <a:latin typeface="Myanmar3" pitchFamily="18" charset="0"/>
                <a:cs typeface="Myanmar3" pitchFamily="18" charset="0"/>
              </a:rPr>
              <a:t>Area				- 759.01 </a:t>
            </a:r>
            <a:r>
              <a:rPr lang="en-GB" sz="2200" b="1" dirty="0" err="1" smtClean="0">
                <a:latin typeface="Myanmar3" pitchFamily="18" charset="0"/>
                <a:cs typeface="Myanmar3" pitchFamily="18" charset="0"/>
              </a:rPr>
              <a:t>Sq</a:t>
            </a:r>
            <a:r>
              <a:rPr lang="en-GB" sz="2200" b="1" dirty="0" smtClean="0">
                <a:latin typeface="Myanmar3" pitchFamily="18" charset="0"/>
                <a:cs typeface="Myanmar3" pitchFamily="18" charset="0"/>
              </a:rPr>
              <a:t>-miles</a:t>
            </a:r>
          </a:p>
          <a:p>
            <a:pPr marL="82550" indent="0" eaLnBrk="1" hangingPunct="1">
              <a:lnSpc>
                <a:spcPct val="150000"/>
              </a:lnSpc>
              <a:defRPr/>
            </a:pPr>
            <a:r>
              <a:rPr lang="en-GB" sz="2200" b="1" dirty="0" smtClean="0">
                <a:latin typeface="Myanmar3" pitchFamily="18" charset="0"/>
                <a:cs typeface="Myanmar3" pitchFamily="18" charset="0"/>
              </a:rPr>
              <a:t>Sea level			- 385 Feet </a:t>
            </a:r>
          </a:p>
          <a:p>
            <a:pPr marL="82550" indent="0" eaLnBrk="1" hangingPunct="1">
              <a:lnSpc>
                <a:spcPct val="150000"/>
              </a:lnSpc>
              <a:defRPr/>
            </a:pPr>
            <a:r>
              <a:rPr lang="en-GB" sz="2200" b="1" dirty="0" smtClean="0">
                <a:latin typeface="Myanmar3" pitchFamily="18" charset="0"/>
                <a:cs typeface="Myanmar3" pitchFamily="18" charset="0"/>
              </a:rPr>
              <a:t>East		    	         	- </a:t>
            </a:r>
            <a:r>
              <a:rPr lang="en-GB" sz="2200" b="1" dirty="0" err="1" smtClean="0">
                <a:latin typeface="Myanmar3" pitchFamily="18" charset="0"/>
                <a:cs typeface="Myanmar3" pitchFamily="18" charset="0"/>
              </a:rPr>
              <a:t>Moemounk</a:t>
            </a:r>
            <a:endParaRPr lang="en-GB" sz="2200" b="1" dirty="0" smtClean="0">
              <a:latin typeface="Myanmar3" pitchFamily="18" charset="0"/>
              <a:cs typeface="Myanmar3" pitchFamily="18" charset="0"/>
            </a:endParaRPr>
          </a:p>
          <a:p>
            <a:pPr marL="82550" indent="0" eaLnBrk="1" hangingPunct="1">
              <a:lnSpc>
                <a:spcPct val="150000"/>
              </a:lnSpc>
              <a:defRPr/>
            </a:pPr>
            <a:r>
              <a:rPr lang="en-GB" sz="2200" b="1" dirty="0" smtClean="0">
                <a:latin typeface="Myanmar3" pitchFamily="18" charset="0"/>
                <a:cs typeface="Myanmar3" pitchFamily="18" charset="0"/>
              </a:rPr>
              <a:t>West				- </a:t>
            </a:r>
            <a:r>
              <a:rPr lang="en-GB" sz="2200" b="1" dirty="0" err="1" smtClean="0">
                <a:latin typeface="Myanmar3" pitchFamily="18" charset="0"/>
                <a:cs typeface="Myanmar3" pitchFamily="18" charset="0"/>
              </a:rPr>
              <a:t>Shwegu</a:t>
            </a:r>
            <a:endParaRPr lang="en-GB" sz="2200" b="1" dirty="0" smtClean="0">
              <a:latin typeface="Myanmar3" pitchFamily="18" charset="0"/>
              <a:cs typeface="Myanmar3" pitchFamily="18" charset="0"/>
            </a:endParaRPr>
          </a:p>
          <a:p>
            <a:pPr marL="82550" indent="0" eaLnBrk="1" hangingPunct="1">
              <a:lnSpc>
                <a:spcPct val="150000"/>
              </a:lnSpc>
              <a:defRPr/>
            </a:pPr>
            <a:r>
              <a:rPr lang="en-GB" sz="2200" b="1" dirty="0" smtClean="0">
                <a:latin typeface="Myanmar3" pitchFamily="18" charset="0"/>
                <a:cs typeface="Myanmar3" pitchFamily="18" charset="0"/>
              </a:rPr>
              <a:t>South				- </a:t>
            </a:r>
            <a:r>
              <a:rPr lang="en-GB" sz="2200" b="1" dirty="0" err="1" smtClean="0">
                <a:latin typeface="Myanmar3" pitchFamily="18" charset="0"/>
                <a:cs typeface="Myanmar3" pitchFamily="18" charset="0"/>
              </a:rPr>
              <a:t>Mansi</a:t>
            </a:r>
            <a:endParaRPr lang="en-GB" sz="2200" b="1" dirty="0" smtClean="0">
              <a:latin typeface="Myanmar3" pitchFamily="18" charset="0"/>
              <a:cs typeface="Myanmar3" pitchFamily="18" charset="0"/>
            </a:endParaRPr>
          </a:p>
          <a:p>
            <a:pPr marL="82550" indent="0" eaLnBrk="1" hangingPunct="1">
              <a:lnSpc>
                <a:spcPct val="150000"/>
              </a:lnSpc>
              <a:defRPr/>
            </a:pPr>
            <a:r>
              <a:rPr lang="en-GB" sz="2200" b="1" dirty="0" smtClean="0">
                <a:latin typeface="Myanmar3" pitchFamily="18" charset="0"/>
                <a:cs typeface="Myanmar3" pitchFamily="18" charset="0"/>
              </a:rPr>
              <a:t>North				- </a:t>
            </a:r>
            <a:r>
              <a:rPr lang="en-GB" sz="2200" b="1" dirty="0" err="1" smtClean="0">
                <a:latin typeface="Myanmar3" pitchFamily="18" charset="0"/>
                <a:cs typeface="Myanmar3" pitchFamily="18" charset="0"/>
              </a:rPr>
              <a:t>Myitkyina</a:t>
            </a:r>
            <a:r>
              <a:rPr lang="en-GB" sz="2200" b="1" dirty="0" smtClean="0">
                <a:latin typeface="Myanmar3" pitchFamily="18" charset="0"/>
                <a:cs typeface="Myanmar3" pitchFamily="18" charset="0"/>
              </a:rPr>
              <a:t>, </a:t>
            </a:r>
            <a:r>
              <a:rPr lang="en-GB" sz="2200" b="1" dirty="0" err="1" smtClean="0">
                <a:latin typeface="Myanmar3" pitchFamily="18" charset="0"/>
                <a:cs typeface="Myanmar3" pitchFamily="18" charset="0"/>
              </a:rPr>
              <a:t>Winemaw</a:t>
            </a:r>
            <a:endParaRPr lang="en-GB" sz="2200" b="1" dirty="0" smtClean="0">
              <a:latin typeface="Myanmar3" pitchFamily="18" charset="0"/>
              <a:cs typeface="Myanmar3" pitchFamily="18" charset="0"/>
            </a:endParaRPr>
          </a:p>
          <a:p>
            <a:pPr marL="82550" indent="0" eaLnBrk="1" hangingPunct="1">
              <a:lnSpc>
                <a:spcPct val="150000"/>
              </a:lnSpc>
              <a:defRPr/>
            </a:pPr>
            <a:r>
              <a:rPr lang="en-GB" sz="2200" b="1" dirty="0" smtClean="0">
                <a:latin typeface="Myanmar3" pitchFamily="18" charset="0"/>
                <a:cs typeface="Myanmar3" pitchFamily="18" charset="0"/>
              </a:rPr>
              <a:t>Average rainfall		- 70.10 inches / 100 Days</a:t>
            </a:r>
          </a:p>
          <a:p>
            <a:pPr marL="82550" indent="0" eaLnBrk="1" hangingPunct="1">
              <a:lnSpc>
                <a:spcPct val="150000"/>
              </a:lnSpc>
              <a:defRPr/>
            </a:pPr>
            <a:r>
              <a:rPr lang="en-GB" sz="2200" b="1" dirty="0" smtClean="0">
                <a:latin typeface="Myanmar3" pitchFamily="18" charset="0"/>
                <a:cs typeface="Myanmar3" pitchFamily="18" charset="0"/>
              </a:rPr>
              <a:t>Average temperature		- 10 °C - 37 °C</a:t>
            </a:r>
          </a:p>
          <a:p>
            <a:pPr marL="82550" indent="0" eaLnBrk="1" hangingPunct="1">
              <a:lnSpc>
                <a:spcPct val="150000"/>
              </a:lnSpc>
              <a:defRPr/>
            </a:pPr>
            <a:r>
              <a:rPr lang="en-GB" sz="2200" b="1" dirty="0" smtClean="0">
                <a:latin typeface="Myanmar3" pitchFamily="18" charset="0"/>
                <a:cs typeface="Myanmar3" pitchFamily="18" charset="0"/>
              </a:rPr>
              <a:t>Area of Monsoon Paddy	- 19350 ac</a:t>
            </a:r>
          </a:p>
          <a:p>
            <a:pPr marL="82550" indent="0" eaLnBrk="1" hangingPunct="1">
              <a:buFont typeface="Arial" charset="0"/>
              <a:buNone/>
              <a:defRPr/>
            </a:pPr>
            <a:endParaRPr lang="en-US" sz="2400" dirty="0" smtClean="0">
              <a:solidFill>
                <a:srgbClr val="403152"/>
              </a:solidFill>
            </a:endParaRPr>
          </a:p>
        </p:txBody>
      </p:sp>
      <p:sp>
        <p:nvSpPr>
          <p:cNvPr id="3076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9289F31-1139-4E8C-82B9-016C525BDDFC}" type="slidenum">
              <a:rPr lang="en-US" sz="1800" smtClean="0">
                <a:solidFill>
                  <a:srgbClr val="FC1616"/>
                </a:solidFill>
              </a:rPr>
              <a:pPr eaLnBrk="1" hangingPunct="1"/>
              <a:t>2</a:t>
            </a:fld>
            <a:endParaRPr lang="en-US" sz="1800" smtClean="0">
              <a:solidFill>
                <a:srgbClr val="FC1616"/>
              </a:solidFill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96001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924800" cy="762000"/>
          </a:xfrm>
          <a:solidFill>
            <a:srgbClr val="008000">
              <a:alpha val="70979"/>
            </a:srgbClr>
          </a:solidFill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 sz="3000" b="1" dirty="0" smtClean="0">
                <a:solidFill>
                  <a:srgbClr val="002060"/>
                </a:solidFill>
                <a:latin typeface="Myanmar3" pitchFamily="18" charset="0"/>
                <a:cs typeface="Myanmar3" pitchFamily="18" charset="0"/>
              </a:rPr>
              <a:t>INTRODUCTION</a:t>
            </a:r>
            <a:endParaRPr lang="en-US" altLang="en-US" sz="3000" dirty="0" smtClean="0">
              <a:solidFill>
                <a:srgbClr val="002060"/>
              </a:solidFill>
              <a:latin typeface="Myanmar3" pitchFamily="18" charset="0"/>
              <a:cs typeface="Myanmar3" pitchFamily="18" charset="0"/>
            </a:endParaRP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152400" y="1320800"/>
            <a:ext cx="8839200" cy="5562600"/>
          </a:xfrm>
        </p:spPr>
        <p:txBody>
          <a:bodyPr rtlCol="0">
            <a:normAutofit/>
          </a:bodyPr>
          <a:lstStyle/>
          <a:p>
            <a:pPr marL="82550" indent="0" algn="just"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en-GB" sz="2400" b="1" u="sng" dirty="0" smtClean="0"/>
          </a:p>
          <a:p>
            <a:pPr algn="just" eaLnBrk="1" fontAlgn="auto" hangingPunct="1">
              <a:lnSpc>
                <a:spcPct val="170000"/>
              </a:lnSpc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en-GB" sz="2000" dirty="0" smtClean="0">
                <a:latin typeface="Myanmar3" pitchFamily="18" charset="0"/>
                <a:cs typeface="Myanmar3" pitchFamily="18" charset="0"/>
              </a:rPr>
              <a:t>Rice is the staple food for Myanmar.</a:t>
            </a:r>
          </a:p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en-GB" sz="2000" dirty="0" smtClean="0">
                <a:latin typeface="Myanmar3" pitchFamily="18" charset="0"/>
                <a:cs typeface="Myanmar3" pitchFamily="18" charset="0"/>
              </a:rPr>
              <a:t>Rice cultivation provide incomes, yield, benefits and employment to millions of house holds for </a:t>
            </a:r>
            <a:r>
              <a:rPr lang="en-GB" sz="2000" dirty="0">
                <a:latin typeface="Myanmar3" pitchFamily="18" charset="0"/>
                <a:cs typeface="Myanmar3" pitchFamily="18" charset="0"/>
              </a:rPr>
              <a:t>rural </a:t>
            </a:r>
            <a:r>
              <a:rPr lang="en-GB" sz="2000" dirty="0" smtClean="0">
                <a:latin typeface="Myanmar3" pitchFamily="18" charset="0"/>
                <a:cs typeface="Myanmar3" pitchFamily="18" charset="0"/>
              </a:rPr>
              <a:t>farmers.</a:t>
            </a:r>
          </a:p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en-GB" sz="2000" dirty="0" smtClean="0">
                <a:latin typeface="Myanmar3" pitchFamily="18" charset="0"/>
                <a:cs typeface="Myanmar3" pitchFamily="18" charset="0"/>
              </a:rPr>
              <a:t>Direct seeding and transplanting are the most common rice planting techniques in Myanmar.</a:t>
            </a:r>
          </a:p>
          <a:p>
            <a:pPr algn="just" eaLnBrk="1" fontAlgn="auto" hangingPunct="1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en-GB" sz="2000" dirty="0" smtClean="0">
                <a:latin typeface="Myanmar3" pitchFamily="18" charset="0"/>
                <a:cs typeface="Myanmar3" pitchFamily="18" charset="0"/>
              </a:rPr>
              <a:t>But, there is poor information on adapted rice growing method and technologies for specific rice growing region including </a:t>
            </a:r>
            <a:r>
              <a:rPr lang="en-GB" sz="2000" dirty="0" err="1" smtClean="0">
                <a:latin typeface="Myanmar3" pitchFamily="18" charset="0"/>
                <a:cs typeface="Myanmar3" pitchFamily="18" charset="0"/>
              </a:rPr>
              <a:t>Kachin</a:t>
            </a:r>
            <a:r>
              <a:rPr lang="en-GB" sz="2000" dirty="0" smtClean="0">
                <a:latin typeface="Myanmar3" pitchFamily="18" charset="0"/>
                <a:cs typeface="Myanmar3" pitchFamily="18" charset="0"/>
              </a:rPr>
              <a:t> State.</a:t>
            </a:r>
          </a:p>
          <a:p>
            <a:pPr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en-GB" sz="2000" dirty="0" smtClean="0">
                <a:latin typeface="Myanmar3" pitchFamily="18" charset="0"/>
                <a:cs typeface="Myanmar3" pitchFamily="18" charset="0"/>
              </a:rPr>
              <a:t>Need to find the appropriate rice cultivation method in </a:t>
            </a:r>
            <a:r>
              <a:rPr lang="en-GB" sz="2000" dirty="0" err="1" smtClean="0">
                <a:latin typeface="Myanmar3" pitchFamily="18" charset="0"/>
                <a:cs typeface="Myanmar3" pitchFamily="18" charset="0"/>
              </a:rPr>
              <a:t>Banmaw</a:t>
            </a:r>
            <a:r>
              <a:rPr lang="en-GB" sz="2000" dirty="0" smtClean="0">
                <a:latin typeface="Myanmar3" pitchFamily="18" charset="0"/>
                <a:cs typeface="Myanmar3" pitchFamily="18" charset="0"/>
              </a:rPr>
              <a:t> township.</a:t>
            </a:r>
          </a:p>
          <a:p>
            <a:pPr marL="0" indent="0" algn="just" eaLnBrk="1" fontAlgn="auto" hangingPunct="1">
              <a:lnSpc>
                <a:spcPct val="17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en-GB" sz="35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lnSpc>
                <a:spcPct val="17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400" b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400" b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8255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2400" dirty="0" smtClean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4100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5257800" y="5791200"/>
            <a:ext cx="3429000" cy="93027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C1CCD6A-80A8-47C7-A94A-02D802C05851}" type="slidenum">
              <a:rPr lang="en-US" sz="1800" smtClean="0">
                <a:solidFill>
                  <a:srgbClr val="FF1313"/>
                </a:solidFill>
              </a:rPr>
              <a:pPr eaLnBrk="1" hangingPunct="1"/>
              <a:t>3</a:t>
            </a:fld>
            <a:endParaRPr lang="en-US" sz="1800" smtClean="0">
              <a:solidFill>
                <a:srgbClr val="FF1313"/>
              </a:solidFill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1000">
              <a:srgbClr val="9CB86E"/>
            </a:gs>
            <a:gs pos="16000">
              <a:schemeClr val="accent1">
                <a:lumMod val="20000"/>
                <a:lumOff val="80000"/>
              </a:schemeClr>
            </a:gs>
            <a:gs pos="1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solidFill>
            <a:srgbClr val="008000">
              <a:alpha val="56862"/>
            </a:srgbClr>
          </a:solidFill>
        </p:spPr>
        <p:txBody>
          <a:bodyPr/>
          <a:lstStyle/>
          <a:p>
            <a:r>
              <a:rPr lang="en-PH" altLang="en-US" sz="3200" b="1" dirty="0" smtClean="0">
                <a:latin typeface="Myanmar3" pitchFamily="18" charset="0"/>
                <a:cs typeface="Myanmar3" pitchFamily="18" charset="0"/>
              </a:rPr>
              <a:t>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722437"/>
            <a:ext cx="8534400" cy="4525963"/>
          </a:xfrm>
        </p:spPr>
        <p:txBody>
          <a:bodyPr/>
          <a:lstStyle/>
          <a:p>
            <a:pPr algn="just">
              <a:defRPr/>
            </a:pPr>
            <a:r>
              <a:rPr lang="en-PH" sz="2200" dirty="0" smtClean="0">
                <a:latin typeface="Myanmar3" pitchFamily="18" charset="0"/>
                <a:cs typeface="Myanmar3" pitchFamily="18" charset="0"/>
              </a:rPr>
              <a:t>To assess yield and yield components of monsoon rice grown by different cultivation methods.</a:t>
            </a:r>
          </a:p>
          <a:p>
            <a:pPr algn="just">
              <a:defRPr/>
            </a:pPr>
            <a:endParaRPr lang="en-PH" sz="2200" dirty="0" smtClean="0">
              <a:latin typeface="Myanmar3" pitchFamily="18" charset="0"/>
              <a:cs typeface="Myanmar3" pitchFamily="18" charset="0"/>
            </a:endParaRPr>
          </a:p>
          <a:p>
            <a:pPr algn="just">
              <a:defRPr/>
            </a:pPr>
            <a:r>
              <a:rPr lang="en-PH" sz="2200" dirty="0" smtClean="0">
                <a:latin typeface="Myanmar3" pitchFamily="18" charset="0"/>
                <a:cs typeface="Myanmar3" pitchFamily="18" charset="0"/>
              </a:rPr>
              <a:t>To determine the appropriate planting method for monsoon rice in </a:t>
            </a:r>
            <a:r>
              <a:rPr lang="en-PH" sz="2200" dirty="0" err="1" smtClean="0">
                <a:latin typeface="Myanmar3" pitchFamily="18" charset="0"/>
                <a:cs typeface="Myanmar3" pitchFamily="18" charset="0"/>
              </a:rPr>
              <a:t>Banmaw</a:t>
            </a:r>
            <a:r>
              <a:rPr lang="en-PH" sz="2200" dirty="0" smtClean="0">
                <a:latin typeface="Myanmar3" pitchFamily="18" charset="0"/>
                <a:cs typeface="Myanmar3" pitchFamily="18" charset="0"/>
              </a:rPr>
              <a:t> township.</a:t>
            </a:r>
          </a:p>
          <a:p>
            <a:pPr algn="just">
              <a:defRPr/>
            </a:pPr>
            <a:endParaRPr lang="en-PH" sz="2200" dirty="0" smtClean="0">
              <a:latin typeface="Myanmar3" pitchFamily="18" charset="0"/>
              <a:cs typeface="Myanmar3" pitchFamily="18" charset="0"/>
            </a:endParaRPr>
          </a:p>
          <a:p>
            <a:pPr algn="just">
              <a:defRPr/>
            </a:pPr>
            <a:r>
              <a:rPr lang="en-PH" sz="2200" dirty="0" smtClean="0">
                <a:latin typeface="Myanmar3" pitchFamily="18" charset="0"/>
                <a:cs typeface="Myanmar3" pitchFamily="18" charset="0"/>
              </a:rPr>
              <a:t>To compare of high yield cultivation method cost and benefit ratio.</a:t>
            </a:r>
          </a:p>
          <a:p>
            <a:pPr marL="0" indent="0" algn="just">
              <a:lnSpc>
                <a:spcPct val="150000"/>
              </a:lnSpc>
              <a:buFont typeface="Arial" charset="0"/>
              <a:buNone/>
              <a:defRPr/>
            </a:pPr>
            <a:endParaRPr lang="en-PH" sz="2400" dirty="0" smtClean="0"/>
          </a:p>
          <a:p>
            <a:pPr algn="just">
              <a:defRPr/>
            </a:pPr>
            <a:endParaRPr lang="en-PH" dirty="0"/>
          </a:p>
        </p:txBody>
      </p:sp>
      <p:sp>
        <p:nvSpPr>
          <p:cNvPr id="5124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C09EA51-4F88-4DAA-B4AE-F77592970854}" type="slidenum">
              <a:rPr lang="en-US" sz="1800" smtClean="0">
                <a:solidFill>
                  <a:srgbClr val="FF1313"/>
                </a:solidFill>
              </a:rPr>
              <a:pPr eaLnBrk="1" hangingPunct="1"/>
              <a:t>4</a:t>
            </a:fld>
            <a:endParaRPr lang="en-US" sz="1800" smtClean="0">
              <a:solidFill>
                <a:srgbClr val="FF1313"/>
              </a:solidFill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97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458200" cy="1143000"/>
          </a:xfrm>
          <a:solidFill>
            <a:srgbClr val="008000">
              <a:alpha val="32156"/>
            </a:srgbClr>
          </a:solidFill>
        </p:spPr>
        <p:txBody>
          <a:bodyPr/>
          <a:lstStyle/>
          <a:p>
            <a:r>
              <a:rPr lang="en-PH" altLang="en-US" sz="3200" b="1" dirty="0" smtClean="0">
                <a:latin typeface="Myanmar3" pitchFamily="18" charset="0"/>
                <a:cs typeface="Myanmar3" pitchFamily="18" charset="0"/>
              </a:rPr>
              <a:t>ACTIVITIES 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76200" y="1752600"/>
            <a:ext cx="8915400" cy="4953000"/>
          </a:xfrm>
        </p:spPr>
        <p:txBody>
          <a:bodyPr/>
          <a:lstStyle/>
          <a:p>
            <a:pPr algn="just"/>
            <a:r>
              <a:rPr lang="en-PH" altLang="en-US" sz="2200" dirty="0" smtClean="0">
                <a:latin typeface="Myanmar3" pitchFamily="18" charset="0"/>
                <a:cs typeface="Myanmar3" pitchFamily="18" charset="0"/>
              </a:rPr>
              <a:t>Location –  U </a:t>
            </a:r>
            <a:r>
              <a:rPr lang="en-PH" altLang="en-US" sz="2200" dirty="0" err="1" smtClean="0">
                <a:latin typeface="Myanmar3" pitchFamily="18" charset="0"/>
                <a:cs typeface="Myanmar3" pitchFamily="18" charset="0"/>
              </a:rPr>
              <a:t>Za</a:t>
            </a:r>
            <a:r>
              <a:rPr lang="en-PH" altLang="en-US" sz="2200" dirty="0" smtClean="0">
                <a:latin typeface="Myanmar3" pitchFamily="18" charset="0"/>
                <a:cs typeface="Myanmar3" pitchFamily="18" charset="0"/>
              </a:rPr>
              <a:t> </a:t>
            </a:r>
            <a:r>
              <a:rPr lang="en-PH" altLang="en-US" sz="2200" dirty="0" err="1" smtClean="0">
                <a:latin typeface="Myanmar3" pitchFamily="18" charset="0"/>
                <a:cs typeface="Myanmar3" pitchFamily="18" charset="0"/>
              </a:rPr>
              <a:t>Bawgan’s</a:t>
            </a:r>
            <a:r>
              <a:rPr lang="en-PH" altLang="en-US" sz="2200" dirty="0" smtClean="0">
                <a:latin typeface="Myanmar3" pitchFamily="18" charset="0"/>
                <a:cs typeface="Myanmar3" pitchFamily="18" charset="0"/>
              </a:rPr>
              <a:t> field, 2 miles </a:t>
            </a:r>
            <a:r>
              <a:rPr lang="en-PH" altLang="en-US" sz="2200" dirty="0" err="1" smtClean="0">
                <a:latin typeface="Myanmar3" pitchFamily="18" charset="0"/>
                <a:cs typeface="Myanmar3" pitchFamily="18" charset="0"/>
              </a:rPr>
              <a:t>Aungtha</a:t>
            </a:r>
            <a:r>
              <a:rPr lang="en-PH" altLang="en-US" sz="2200" dirty="0" smtClean="0">
                <a:latin typeface="Myanmar3" pitchFamily="18" charset="0"/>
                <a:cs typeface="Myanmar3" pitchFamily="18" charset="0"/>
              </a:rPr>
              <a:t> village, 			</a:t>
            </a:r>
            <a:r>
              <a:rPr lang="en-PH" altLang="en-US" sz="2200" dirty="0" err="1" smtClean="0">
                <a:latin typeface="Myanmar3" pitchFamily="18" charset="0"/>
                <a:cs typeface="Myanmar3" pitchFamily="18" charset="0"/>
              </a:rPr>
              <a:t>Banmaw</a:t>
            </a:r>
            <a:r>
              <a:rPr lang="en-PH" altLang="en-US" sz="2200" dirty="0" smtClean="0">
                <a:latin typeface="Myanmar3" pitchFamily="18" charset="0"/>
                <a:cs typeface="Myanmar3" pitchFamily="18" charset="0"/>
              </a:rPr>
              <a:t> Township.</a:t>
            </a:r>
          </a:p>
          <a:p>
            <a:pPr algn="just"/>
            <a:r>
              <a:rPr lang="en-PH" altLang="en-US" sz="2200" dirty="0" smtClean="0">
                <a:latin typeface="Myanmar3" pitchFamily="18" charset="0"/>
                <a:cs typeface="Myanmar3" pitchFamily="18" charset="0"/>
              </a:rPr>
              <a:t>period 	– From June to November, 2017</a:t>
            </a:r>
          </a:p>
          <a:p>
            <a:pPr algn="just"/>
            <a:r>
              <a:rPr lang="en-PH" altLang="en-US" sz="2200" dirty="0" smtClean="0">
                <a:latin typeface="Myanmar3" pitchFamily="18" charset="0"/>
                <a:cs typeface="Myanmar3" pitchFamily="18" charset="0"/>
              </a:rPr>
              <a:t>variety 	– </a:t>
            </a:r>
            <a:r>
              <a:rPr lang="en-PH" altLang="en-US" sz="2200" dirty="0" err="1" smtClean="0">
                <a:latin typeface="Myanmar3" pitchFamily="18" charset="0"/>
                <a:cs typeface="Myanmar3" pitchFamily="18" charset="0"/>
              </a:rPr>
              <a:t>Sinnakary</a:t>
            </a:r>
            <a:r>
              <a:rPr lang="en-PH" altLang="en-US" sz="2200" dirty="0" smtClean="0">
                <a:latin typeface="Myanmar3" pitchFamily="18" charset="0"/>
                <a:cs typeface="Myanmar3" pitchFamily="18" charset="0"/>
              </a:rPr>
              <a:t> 3 ( R.S )</a:t>
            </a:r>
          </a:p>
          <a:p>
            <a:pPr algn="just"/>
            <a:r>
              <a:rPr lang="en-PH" altLang="en-US" sz="2200" dirty="0" smtClean="0">
                <a:latin typeface="Myanmar3" pitchFamily="18" charset="0"/>
                <a:cs typeface="Myanmar3" pitchFamily="18" charset="0"/>
              </a:rPr>
              <a:t>Each plots 	- 0.50 acre </a:t>
            </a:r>
          </a:p>
          <a:p>
            <a:pPr algn="just"/>
            <a:r>
              <a:rPr lang="en-PH" altLang="en-US" sz="2200" dirty="0" smtClean="0">
                <a:latin typeface="Myanmar3" pitchFamily="18" charset="0"/>
                <a:cs typeface="Myanmar3" pitchFamily="18" charset="0"/>
              </a:rPr>
              <a:t>Treatments (four different kinds of cultivation methods)</a:t>
            </a:r>
          </a:p>
          <a:p>
            <a:pPr marL="457200" lvl="1" indent="0" algn="just">
              <a:buFont typeface="Arial" charset="0"/>
              <a:buNone/>
            </a:pPr>
            <a:r>
              <a:rPr lang="en-PH" altLang="en-US" sz="2200" dirty="0" smtClean="0">
                <a:latin typeface="Myanmar3" pitchFamily="18" charset="0"/>
                <a:cs typeface="Myanmar3" pitchFamily="18" charset="0"/>
              </a:rPr>
              <a:t>(1) SRI  	(2) BMP	(3) </a:t>
            </a:r>
            <a:r>
              <a:rPr lang="en-PH" altLang="en-US" sz="2200" dirty="0" err="1" smtClean="0">
                <a:latin typeface="Myanmar3" pitchFamily="18" charset="0"/>
                <a:cs typeface="Myanmar3" pitchFamily="18" charset="0"/>
              </a:rPr>
              <a:t>Seeder</a:t>
            </a:r>
            <a:r>
              <a:rPr lang="en-PH" altLang="en-US" sz="2200" dirty="0" smtClean="0">
                <a:latin typeface="Myanmar3" pitchFamily="18" charset="0"/>
                <a:cs typeface="Myanmar3" pitchFamily="18" charset="0"/>
              </a:rPr>
              <a:t>	(4) Broadcasting</a:t>
            </a:r>
            <a:endParaRPr lang="en-PH" altLang="en-US" sz="2200" b="1" dirty="0" smtClean="0">
              <a:latin typeface="Myanmar3" pitchFamily="18" charset="0"/>
              <a:cs typeface="Myanmar3" pitchFamily="18" charset="0"/>
            </a:endParaRPr>
          </a:p>
          <a:p>
            <a:pPr marL="457200" lvl="1" indent="0" algn="just">
              <a:buFont typeface="Arial" charset="0"/>
              <a:buNone/>
            </a:pPr>
            <a:r>
              <a:rPr lang="en-PH" altLang="en-US" sz="2200" b="1" dirty="0" smtClean="0">
                <a:latin typeface="Myanmar3" pitchFamily="18" charset="0"/>
                <a:cs typeface="Myanmar3" pitchFamily="18" charset="0"/>
              </a:rPr>
              <a:t>Data collection</a:t>
            </a:r>
          </a:p>
          <a:p>
            <a:pPr marL="457200" lvl="1" indent="0">
              <a:buFont typeface="Arial" charset="0"/>
              <a:buNone/>
            </a:pPr>
            <a:r>
              <a:rPr lang="en-PH" altLang="en-US" sz="2200" dirty="0" smtClean="0">
                <a:latin typeface="Myanmar3" pitchFamily="18" charset="0"/>
                <a:cs typeface="Myanmar3" pitchFamily="18" charset="0"/>
              </a:rPr>
              <a:t>Grain yield, yield components were recorded from three sampling </a:t>
            </a:r>
          </a:p>
          <a:p>
            <a:pPr marL="457200" lvl="1" indent="0" algn="just">
              <a:buNone/>
            </a:pPr>
            <a:r>
              <a:rPr lang="en-PH" altLang="en-US" sz="2200" dirty="0" smtClean="0">
                <a:latin typeface="Myanmar3" pitchFamily="18" charset="0"/>
                <a:cs typeface="Myanmar3" pitchFamily="18" charset="0"/>
              </a:rPr>
              <a:t>plots in each </a:t>
            </a:r>
            <a:r>
              <a:rPr lang="en-PH" altLang="en-US" sz="2200" dirty="0">
                <a:latin typeface="Myanmar3" pitchFamily="18" charset="0"/>
                <a:cs typeface="Myanmar3" pitchFamily="18" charset="0"/>
              </a:rPr>
              <a:t>cultivation </a:t>
            </a:r>
            <a:r>
              <a:rPr lang="en-PH" altLang="en-US" sz="2200" dirty="0" smtClean="0">
                <a:latin typeface="Myanmar3" pitchFamily="18" charset="0"/>
                <a:cs typeface="Myanmar3" pitchFamily="18" charset="0"/>
              </a:rPr>
              <a:t>method.</a:t>
            </a:r>
          </a:p>
          <a:p>
            <a:pPr algn="just"/>
            <a:endParaRPr lang="en-PH" alt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PH" alt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PH" alt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F2456FC-0371-4D1D-B82D-FCB4042C3416}" type="slidenum">
              <a:rPr lang="en-US" sz="1800" smtClean="0">
                <a:solidFill>
                  <a:srgbClr val="FF1313"/>
                </a:solidFill>
              </a:rPr>
              <a:pPr eaLnBrk="1" hangingPunct="1"/>
              <a:t>5</a:t>
            </a:fld>
            <a:endParaRPr lang="en-US" sz="1800" smtClean="0">
              <a:solidFill>
                <a:srgbClr val="FF1313"/>
              </a:solidFill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accent3">
                <a:lumMod val="40000"/>
                <a:lumOff val="60000"/>
              </a:schemeClr>
            </a:gs>
            <a:gs pos="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81638370"/>
              </p:ext>
            </p:extLst>
          </p:nvPr>
        </p:nvGraphicFramePr>
        <p:xfrm>
          <a:off x="228600" y="1447800"/>
          <a:ext cx="8686800" cy="46847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0667"/>
                <a:gridCol w="2383469"/>
                <a:gridCol w="1393166"/>
                <a:gridCol w="1393166"/>
                <a:gridCol w="1393166"/>
                <a:gridCol w="1393166"/>
              </a:tblGrid>
              <a:tr h="73121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Myanmar3" pitchFamily="18" charset="0"/>
                          <a:cs typeface="Myanmar3" pitchFamily="18" charset="0"/>
                        </a:rPr>
                        <a:t>No</a:t>
                      </a:r>
                      <a:endParaRPr lang="en-US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Myanmar3" pitchFamily="18" charset="0"/>
                          <a:cs typeface="Myanmar3" pitchFamily="18" charset="0"/>
                        </a:rPr>
                        <a:t>Content</a:t>
                      </a:r>
                      <a:endParaRPr lang="en-US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Myanmar3" pitchFamily="18" charset="0"/>
                          <a:cs typeface="Myanmar3" pitchFamily="18" charset="0"/>
                        </a:rPr>
                        <a:t>SRI</a:t>
                      </a:r>
                      <a:endParaRPr lang="en-US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>
                          <a:latin typeface="Myanmar3" pitchFamily="18" charset="0"/>
                          <a:cs typeface="Myanmar3" pitchFamily="18" charset="0"/>
                        </a:rPr>
                        <a:t>BMP</a:t>
                      </a:r>
                      <a:endParaRPr lang="en-US" sz="200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>
                          <a:latin typeface="Myanmar3" pitchFamily="18" charset="0"/>
                          <a:cs typeface="Myanmar3" pitchFamily="18" charset="0"/>
                        </a:rPr>
                        <a:t>Seeder</a:t>
                      </a:r>
                      <a:endParaRPr lang="en-US" sz="200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>
                          <a:latin typeface="Myanmar3" pitchFamily="18" charset="0"/>
                          <a:cs typeface="Myanmar3" pitchFamily="18" charset="0"/>
                        </a:rPr>
                        <a:t>Broadcast</a:t>
                      </a:r>
                      <a:endParaRPr lang="en-US" sz="200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>
                    <a:solidFill>
                      <a:srgbClr val="92D050"/>
                    </a:solidFill>
                  </a:tcPr>
                </a:tc>
              </a:tr>
              <a:tr h="684903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Myanmar3" pitchFamily="18" charset="0"/>
                          <a:cs typeface="Myanmar3" pitchFamily="18" charset="0"/>
                        </a:rPr>
                        <a:t>1</a:t>
                      </a:r>
                      <a:endParaRPr lang="en-US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Myanmar3" pitchFamily="18" charset="0"/>
                          <a:cs typeface="Myanmar3" pitchFamily="18" charset="0"/>
                        </a:rPr>
                        <a:t>Seeding date</a:t>
                      </a:r>
                      <a:endParaRPr lang="en-US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Myanmar3" pitchFamily="18" charset="0"/>
                          <a:cs typeface="Myanmar3" pitchFamily="18" charset="0"/>
                        </a:rPr>
                        <a:t>30.6.2017</a:t>
                      </a:r>
                      <a:endParaRPr lang="en-US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Myanmar3" pitchFamily="18" charset="0"/>
                          <a:cs typeface="Myanmar3" pitchFamily="18" charset="0"/>
                        </a:rPr>
                        <a:t>30.6.2017</a:t>
                      </a:r>
                      <a:endParaRPr lang="en-US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Myanmar3" pitchFamily="18" charset="0"/>
                          <a:cs typeface="Myanmar3" pitchFamily="18" charset="0"/>
                        </a:rPr>
                        <a:t>-</a:t>
                      </a:r>
                      <a:endParaRPr lang="en-US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>
                          <a:latin typeface="Myanmar3" pitchFamily="18" charset="0"/>
                          <a:cs typeface="Myanmar3" pitchFamily="18" charset="0"/>
                        </a:rPr>
                        <a:t>-</a:t>
                      </a:r>
                      <a:endParaRPr lang="en-US" sz="200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</a:tr>
              <a:tr h="684903"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>
                          <a:latin typeface="Myanmar3" pitchFamily="18" charset="0"/>
                          <a:cs typeface="Myanmar3" pitchFamily="18" charset="0"/>
                        </a:rPr>
                        <a:t>2</a:t>
                      </a:r>
                      <a:endParaRPr lang="en-US" sz="200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Myanmar3" pitchFamily="18" charset="0"/>
                          <a:cs typeface="Myanmar3" pitchFamily="18" charset="0"/>
                        </a:rPr>
                        <a:t>Transplanting date</a:t>
                      </a:r>
                      <a:endParaRPr lang="en-US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Myanmar3" pitchFamily="18" charset="0"/>
                          <a:cs typeface="Myanmar3" pitchFamily="18" charset="0"/>
                        </a:rPr>
                        <a:t>12.7.2017</a:t>
                      </a:r>
                      <a:endParaRPr lang="en-US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Myanmar3" pitchFamily="18" charset="0"/>
                          <a:cs typeface="Myanmar3" pitchFamily="18" charset="0"/>
                        </a:rPr>
                        <a:t>16.7.2017</a:t>
                      </a:r>
                      <a:endParaRPr lang="en-US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2000" dirty="0" smtClean="0">
                          <a:latin typeface="Myanmar3" pitchFamily="18" charset="0"/>
                          <a:cs typeface="Myanmar3" pitchFamily="18" charset="0"/>
                        </a:rPr>
                        <a:t>-</a:t>
                      </a:r>
                      <a:endParaRPr lang="en-PH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2000" dirty="0" smtClean="0">
                          <a:latin typeface="Myanmar3" pitchFamily="18" charset="0"/>
                          <a:cs typeface="Myanmar3" pitchFamily="18" charset="0"/>
                        </a:rPr>
                        <a:t>-</a:t>
                      </a:r>
                      <a:endParaRPr lang="en-PH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</a:tr>
              <a:tr h="691770"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>
                          <a:latin typeface="Myanmar3" pitchFamily="18" charset="0"/>
                          <a:cs typeface="Myanmar3" pitchFamily="18" charset="0"/>
                        </a:rPr>
                        <a:t>3</a:t>
                      </a:r>
                      <a:endParaRPr lang="en-US" sz="200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r>
                        <a:rPr lang="en-PH" sz="2000" dirty="0" smtClean="0">
                          <a:latin typeface="Myanmar3" pitchFamily="18" charset="0"/>
                          <a:cs typeface="Myanmar3" pitchFamily="18" charset="0"/>
                        </a:rPr>
                        <a:t>Seeding/Broadcast date</a:t>
                      </a:r>
                      <a:endParaRPr lang="en-PH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2000" dirty="0" smtClean="0">
                          <a:latin typeface="Myanmar3" pitchFamily="18" charset="0"/>
                          <a:cs typeface="Myanmar3" pitchFamily="18" charset="0"/>
                        </a:rPr>
                        <a:t>-</a:t>
                      </a:r>
                      <a:endParaRPr lang="en-PH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2000" dirty="0" smtClean="0">
                          <a:latin typeface="Myanmar3" pitchFamily="18" charset="0"/>
                          <a:cs typeface="Myanmar3" pitchFamily="18" charset="0"/>
                        </a:rPr>
                        <a:t>-</a:t>
                      </a:r>
                      <a:endParaRPr lang="en-PH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Myanmar3" pitchFamily="18" charset="0"/>
                          <a:cs typeface="Myanmar3" pitchFamily="18" charset="0"/>
                        </a:rPr>
                        <a:t>16.7.2017</a:t>
                      </a:r>
                      <a:endParaRPr lang="en-US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Myanmar3" pitchFamily="18" charset="0"/>
                          <a:cs typeface="Myanmar3" pitchFamily="18" charset="0"/>
                        </a:rPr>
                        <a:t>16.7.2017</a:t>
                      </a:r>
                      <a:endParaRPr lang="en-US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</a:tr>
              <a:tr h="684903"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>
                          <a:latin typeface="Myanmar3" pitchFamily="18" charset="0"/>
                          <a:cs typeface="Myanmar3" pitchFamily="18" charset="0"/>
                        </a:rPr>
                        <a:t>4</a:t>
                      </a:r>
                      <a:endParaRPr lang="en-US" sz="200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r>
                        <a:rPr lang="en-PH" sz="2000" dirty="0" smtClean="0">
                          <a:latin typeface="Myanmar3" pitchFamily="18" charset="0"/>
                          <a:cs typeface="Myanmar3" pitchFamily="18" charset="0"/>
                        </a:rPr>
                        <a:t>Spacing</a:t>
                      </a:r>
                      <a:endParaRPr lang="en-PH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2000" dirty="0" smtClean="0">
                          <a:latin typeface="Myanmar3" pitchFamily="18" charset="0"/>
                          <a:cs typeface="Myanmar3" pitchFamily="18" charset="0"/>
                        </a:rPr>
                        <a:t>10” x 10”</a:t>
                      </a:r>
                      <a:endParaRPr lang="en-PH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2000" dirty="0" smtClean="0">
                          <a:latin typeface="Myanmar3" pitchFamily="18" charset="0"/>
                          <a:cs typeface="Myanmar3" pitchFamily="18" charset="0"/>
                        </a:rPr>
                        <a:t>8” x 6”</a:t>
                      </a:r>
                      <a:endParaRPr lang="en-PH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2000" dirty="0" smtClean="0">
                          <a:latin typeface="Myanmar3" pitchFamily="18" charset="0"/>
                          <a:cs typeface="Myanmar3" pitchFamily="18" charset="0"/>
                        </a:rPr>
                        <a:t>7” x 2”</a:t>
                      </a:r>
                      <a:endParaRPr lang="en-PH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endParaRPr lang="en-PH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</a:tr>
              <a:tr h="522118"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>
                          <a:latin typeface="Myanmar3" pitchFamily="18" charset="0"/>
                          <a:cs typeface="Myanmar3" pitchFamily="18" charset="0"/>
                        </a:rPr>
                        <a:t>5</a:t>
                      </a:r>
                      <a:endParaRPr lang="en-US" sz="200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Myanmar3" pitchFamily="18" charset="0"/>
                          <a:cs typeface="Myanmar3" pitchFamily="18" charset="0"/>
                        </a:rPr>
                        <a:t>Plant</a:t>
                      </a:r>
                      <a:r>
                        <a:rPr lang="en-US" sz="2000" baseline="0" dirty="0" smtClean="0">
                          <a:latin typeface="Myanmar3" pitchFamily="18" charset="0"/>
                          <a:cs typeface="Myanmar3" pitchFamily="18" charset="0"/>
                        </a:rPr>
                        <a:t> population</a:t>
                      </a:r>
                      <a:endParaRPr lang="en-US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Myanmar3" pitchFamily="18" charset="0"/>
                          <a:cs typeface="Myanmar3" pitchFamily="18" charset="0"/>
                        </a:rPr>
                        <a:t>62000</a:t>
                      </a:r>
                      <a:endParaRPr lang="en-US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Myanmar3" pitchFamily="18" charset="0"/>
                          <a:cs typeface="Myanmar3" pitchFamily="18" charset="0"/>
                        </a:rPr>
                        <a:t>109000</a:t>
                      </a:r>
                      <a:endParaRPr lang="en-US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Myanmar3" pitchFamily="18" charset="0"/>
                          <a:cs typeface="Myanmar3" pitchFamily="18" charset="0"/>
                        </a:rPr>
                        <a:t>144000</a:t>
                      </a:r>
                      <a:endParaRPr lang="en-US" sz="2000" dirty="0">
                        <a:solidFill>
                          <a:schemeClr val="tx1"/>
                        </a:solidFill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Myanmar3" pitchFamily="18" charset="0"/>
                          <a:cs typeface="Myanmar3" pitchFamily="18" charset="0"/>
                        </a:rPr>
                        <a:t>230000</a:t>
                      </a:r>
                      <a:endParaRPr lang="en-US" sz="2000" dirty="0">
                        <a:solidFill>
                          <a:schemeClr val="tx1"/>
                        </a:solidFill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</a:tr>
              <a:tr h="684903"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>
                          <a:latin typeface="Myanmar3" pitchFamily="18" charset="0"/>
                          <a:cs typeface="Myanmar3" pitchFamily="18" charset="0"/>
                        </a:rPr>
                        <a:t>6</a:t>
                      </a:r>
                      <a:endParaRPr lang="en-US" sz="200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smtClean="0">
                          <a:latin typeface="Myanmar3" pitchFamily="18" charset="0"/>
                          <a:cs typeface="Myanmar3" pitchFamily="18" charset="0"/>
                        </a:rPr>
                        <a:t>Harvesting</a:t>
                      </a:r>
                      <a:endParaRPr lang="en-US" sz="200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>
                          <a:latin typeface="Myanmar3" pitchFamily="18" charset="0"/>
                          <a:cs typeface="Myanmar3" pitchFamily="18" charset="0"/>
                        </a:rPr>
                        <a:t>9.11.2017</a:t>
                      </a:r>
                      <a:endParaRPr lang="en-US" sz="200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Myanmar3" pitchFamily="18" charset="0"/>
                          <a:cs typeface="Myanmar3" pitchFamily="18" charset="0"/>
                        </a:rPr>
                        <a:t>9.11.2017</a:t>
                      </a:r>
                      <a:endParaRPr lang="en-US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Myanmar3" pitchFamily="18" charset="0"/>
                          <a:cs typeface="Myanmar3" pitchFamily="18" charset="0"/>
                        </a:rPr>
                        <a:t>16.11.17</a:t>
                      </a:r>
                      <a:endParaRPr lang="en-US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Myanmar3" pitchFamily="18" charset="0"/>
                          <a:cs typeface="Myanmar3" pitchFamily="18" charset="0"/>
                        </a:rPr>
                        <a:t>16.11.17</a:t>
                      </a:r>
                      <a:endParaRPr lang="en-US" sz="2000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1085" marB="41085" anchor="ctr"/>
                </a:tc>
              </a:tr>
            </a:tbl>
          </a:graphicData>
        </a:graphic>
      </p:graphicFrame>
      <p:sp>
        <p:nvSpPr>
          <p:cNvPr id="722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r>
              <a:rPr lang="en-PH" altLang="en-US" sz="2800" b="1" dirty="0" smtClean="0">
                <a:latin typeface="Myanmar3" pitchFamily="18" charset="0"/>
                <a:cs typeface="Myanmar3" pitchFamily="18" charset="0"/>
              </a:rPr>
              <a:t>Table 1. Activities of Different </a:t>
            </a:r>
            <a:r>
              <a:rPr lang="en-US" sz="2800" b="1" dirty="0">
                <a:latin typeface="Myanmar3" pitchFamily="18" charset="0"/>
                <a:cs typeface="Myanmar3" pitchFamily="18" charset="0"/>
              </a:rPr>
              <a:t>Cultivation Methods </a:t>
            </a:r>
            <a:endParaRPr lang="en-PH" altLang="en-US" sz="2800" b="1" dirty="0" smtClean="0">
              <a:latin typeface="Myanmar3" pitchFamily="18" charset="0"/>
              <a:cs typeface="Myanmar3" pitchFamily="18" charset="0"/>
            </a:endParaRPr>
          </a:p>
        </p:txBody>
      </p:sp>
      <p:sp>
        <p:nvSpPr>
          <p:cNvPr id="7229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E59FA09-5B42-495F-976C-D8899DCDAE5F}" type="slidenum">
              <a:rPr lang="en-US" sz="1800" smtClean="0">
                <a:solidFill>
                  <a:srgbClr val="FF1313"/>
                </a:solidFill>
              </a:rPr>
              <a:pPr eaLnBrk="1" hangingPunct="1"/>
              <a:t>6</a:t>
            </a:fld>
            <a:endParaRPr lang="en-US" sz="1800" smtClean="0">
              <a:solidFill>
                <a:srgbClr val="FF1313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99001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>
          <a:xfrm>
            <a:off x="76200" y="152400"/>
            <a:ext cx="8991600" cy="914400"/>
          </a:xfrm>
          <a:solidFill>
            <a:srgbClr val="92D050"/>
          </a:solidFill>
        </p:spPr>
        <p:txBody>
          <a:bodyPr/>
          <a:lstStyle/>
          <a:p>
            <a:pPr eaLnBrk="1" hangingPunct="1"/>
            <a:r>
              <a:rPr lang="en-US" altLang="en-US" sz="3200" b="1" smtClean="0">
                <a:solidFill>
                  <a:srgbClr val="002060"/>
                </a:solidFill>
                <a:latin typeface="Myanmar3" pitchFamily="18" charset="0"/>
                <a:cs typeface="Myanmar3" pitchFamily="18" charset="0"/>
              </a:rPr>
              <a:t>Treatment 1. System of Rice Intensification (SRI)</a:t>
            </a:r>
          </a:p>
        </p:txBody>
      </p:sp>
      <p:pic>
        <p:nvPicPr>
          <p:cNvPr id="8195" name="Picture 4" descr="C:\Users\Ideapad 100\Documents\DewMobile\Zapya\folder\20190111_1121\FB_IMG_15471203016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6688" y="1066800"/>
            <a:ext cx="2805112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Rectangle 5"/>
          <p:cNvSpPr txBox="1">
            <a:spLocks noChangeArrowheads="1"/>
          </p:cNvSpPr>
          <p:nvPr/>
        </p:nvSpPr>
        <p:spPr bwMode="auto">
          <a:xfrm>
            <a:off x="152400" y="3200400"/>
            <a:ext cx="2773363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25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US" altLang="en-US" sz="2000" b="1" dirty="0">
                <a:latin typeface="Myanmar3" pitchFamily="18" charset="0"/>
              </a:rPr>
              <a:t>germination</a:t>
            </a:r>
          </a:p>
        </p:txBody>
      </p:sp>
      <p:sp>
        <p:nvSpPr>
          <p:cNvPr id="8197" name="Rectangle 5"/>
          <p:cNvSpPr txBox="1">
            <a:spLocks noChangeArrowheads="1"/>
          </p:cNvSpPr>
          <p:nvPr/>
        </p:nvSpPr>
        <p:spPr bwMode="auto">
          <a:xfrm>
            <a:off x="2874963" y="3200400"/>
            <a:ext cx="3297237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25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US" altLang="en-US" sz="2000" b="1" dirty="0" smtClean="0">
                <a:latin typeface="Myanmar3" pitchFamily="18" charset="0"/>
              </a:rPr>
              <a:t>Seedbed </a:t>
            </a:r>
            <a:r>
              <a:rPr lang="en-US" altLang="en-US" sz="2000" b="1" dirty="0">
                <a:latin typeface="Myanmar3" pitchFamily="18" charset="0"/>
              </a:rPr>
              <a:t>preparation</a:t>
            </a:r>
          </a:p>
        </p:txBody>
      </p:sp>
      <p:pic>
        <p:nvPicPr>
          <p:cNvPr id="8198" name="Picture 8" descr="D:\bamaw edu 2018 photo\IMG-66118b2bea9c4b322bbfe32a77e9fb6-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19438" y="1066800"/>
            <a:ext cx="2824162" cy="214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5" descr="C:\Users\Ideapad 100\Documents\DewMobile\Zapya\folder\20190111_1121\FB_IMG_154712027098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7" r="-406" b="11945"/>
          <a:stretch>
            <a:fillRect/>
          </a:stretch>
        </p:blipFill>
        <p:spPr bwMode="auto">
          <a:xfrm>
            <a:off x="6057900" y="1066800"/>
            <a:ext cx="2933700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Rectangle 5"/>
          <p:cNvSpPr txBox="1">
            <a:spLocks noChangeArrowheads="1"/>
          </p:cNvSpPr>
          <p:nvPr/>
        </p:nvSpPr>
        <p:spPr bwMode="auto">
          <a:xfrm>
            <a:off x="5715000" y="3200400"/>
            <a:ext cx="360362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25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US" altLang="en-US" sz="2000" b="1" dirty="0">
                <a:latin typeface="Myanmar3" pitchFamily="18" charset="0"/>
              </a:rPr>
              <a:t>nursery management</a:t>
            </a:r>
          </a:p>
        </p:txBody>
      </p:sp>
      <p:pic>
        <p:nvPicPr>
          <p:cNvPr id="8201" name="Picture 2" descr="C:\Users\Ideapad 100\Documents\DewMobile\Zapya\folder\20190111_1125\received_228204851437809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388" y="3810000"/>
            <a:ext cx="2792412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2" name="Rectangle 5"/>
          <p:cNvSpPr txBox="1">
            <a:spLocks noChangeArrowheads="1"/>
          </p:cNvSpPr>
          <p:nvPr/>
        </p:nvSpPr>
        <p:spPr bwMode="auto">
          <a:xfrm>
            <a:off x="53975" y="5943600"/>
            <a:ext cx="2994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25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US" altLang="en-US" sz="2000" b="1">
                <a:latin typeface="Myanmar3" pitchFamily="18" charset="0"/>
              </a:rPr>
              <a:t>Transplanted Field</a:t>
            </a:r>
          </a:p>
        </p:txBody>
      </p:sp>
      <p:sp>
        <p:nvSpPr>
          <p:cNvPr id="8204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67818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1B4DDDA-605E-461C-BBF3-2E2FFFF46101}" type="slidenum">
              <a:rPr lang="en-US" sz="1800" smtClean="0">
                <a:solidFill>
                  <a:srgbClr val="FF1313"/>
                </a:solidFill>
              </a:rPr>
              <a:pPr eaLnBrk="1" hangingPunct="1"/>
              <a:t>7</a:t>
            </a:fld>
            <a:endParaRPr lang="en-US" sz="1800" smtClean="0">
              <a:solidFill>
                <a:srgbClr val="FF1313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Rectangle 5"/>
              <p:cNvSpPr txBox="1">
                <a:spLocks noChangeArrowheads="1"/>
              </p:cNvSpPr>
              <p:nvPr/>
            </p:nvSpPr>
            <p:spPr bwMode="auto">
              <a:xfrm>
                <a:off x="3124200" y="3505200"/>
                <a:ext cx="5867400" cy="25146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marL="82550" eaLnBrk="0" hangingPunct="0"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 eaLnBrk="1" hangingPunct="1">
                  <a:lnSpc>
                    <a:spcPct val="90000"/>
                  </a:lnSpc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r>
                  <a:rPr lang="en-US" altLang="en-US" sz="2000" b="1" dirty="0" smtClean="0">
                    <a:latin typeface="Myanmar3" pitchFamily="18" charset="0"/>
                  </a:rPr>
                  <a:t/>
                </a:r>
                <a:r>
                  <a:rPr lang="en-US" altLang="en-US" sz="2000" dirty="0" smtClean="0">
                    <a:latin typeface="Myanmar3" pitchFamily="18" charset="0"/>
                  </a:rPr>
                  <a:t>Seed rate 10tin/</a:t>
                </a:r>
                <a:r>
                  <a:rPr lang="en-US" altLang="en-US" sz="2000" dirty="0" err="1" smtClean="0">
                    <a:latin typeface="Myanmar3" pitchFamily="18" charset="0"/>
                  </a:rPr>
                  <a:t>acre,select</a:t>
                </a:r>
                <a:r>
                  <a:rPr lang="en-US" altLang="en-US" sz="2000" dirty="0" smtClean="0">
                    <a:latin typeface="Myanmar3" pitchFamily="18" charset="0"/>
                  </a:rPr>
                  <a:t> healthy </a:t>
                </a:r>
                <a:r>
                  <a:rPr lang="en-US" altLang="en-US" sz="2000" dirty="0" err="1" smtClean="0">
                    <a:latin typeface="Myanmar3" pitchFamily="18" charset="0"/>
                  </a:rPr>
                  <a:t>seeds,R.S</a:t>
                </a:r>
                <a:endParaRPr lang="en-US" altLang="en-US" sz="2000" dirty="0" smtClean="0">
                  <a:latin typeface="Myanmar3" pitchFamily="18" charset="0"/>
                </a:endParaRPr>
              </a:p>
              <a:p>
                <a:pPr algn="just" eaLnBrk="1" hangingPunct="1">
                  <a:lnSpc>
                    <a:spcPct val="90000"/>
                  </a:lnSpc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r>
                  <a:rPr lang="en-US" altLang="en-US" sz="2000" dirty="0" smtClean="0">
                    <a:latin typeface="Myanmar3" pitchFamily="18" charset="0"/>
                  </a:rPr>
                  <a:t> A place with suitable irrigation and drainage   facilities is needed to get good seedling within 12 days</a:t>
                </a:r>
              </a:p>
              <a:p>
                <a:pPr algn="just" eaLnBrk="1" hangingPunct="1">
                  <a:lnSpc>
                    <a:spcPct val="90000"/>
                  </a:lnSpc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r>
                  <a:rPr lang="en-US" altLang="en-US" sz="2000" dirty="0" smtClean="0">
                    <a:latin typeface="Myanmar3" pitchFamily="18" charset="0"/>
                  </a:rPr>
                  <a:t> Basal –farmyard manure (20 </a:t>
                </a:r>
                <a:r>
                  <a:rPr lang="en-US" altLang="en-US" sz="2000" dirty="0" err="1" smtClean="0">
                    <a:latin typeface="Myanmar3" pitchFamily="18" charset="0"/>
                  </a:rPr>
                  <a:t>bsk</a:t>
                </a:r>
                <a:r>
                  <a:rPr lang="en-US" altLang="en-US" sz="2000" dirty="0" smtClean="0">
                    <a:latin typeface="Myanmar3" pitchFamily="18" charset="0"/>
                  </a:rPr>
                  <a:t/>
                </a:r>
                <a:r>
                  <a:rPr lang="en-US" altLang="en-US" sz="2000" dirty="0">
                    <a:latin typeface="Myanmar3" pitchFamily="18" charset="0"/>
                  </a:rPr>
                  <a:t>/</a:t>
                </a:r>
                <a:r>
                  <a:rPr lang="en-US" altLang="en-US" sz="2000" dirty="0" smtClean="0">
                    <a:latin typeface="Myanmar3" pitchFamily="18" charset="0"/>
                  </a:rPr>
                  <a:t> acre) and chemical fertilizers(T-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en-US" sz="2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altLang="en-US" sz="20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en-US" sz="2000" dirty="0" smtClean="0">
                    <a:latin typeface="Myanmar3" pitchFamily="18" charset="0"/>
                  </a:rPr>
                  <a:t> bag, p-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20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en-US" sz="20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altLang="en-US" sz="2000" i="1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en-US" sz="2000" dirty="0" smtClean="0">
                    <a:latin typeface="Myanmar3" pitchFamily="18" charset="0"/>
                  </a:rPr>
                  <a:t> bag </a:t>
                </a:r>
                <a:r>
                  <a:rPr lang="en-US" altLang="en-US" sz="2000" dirty="0">
                    <a:latin typeface="Myanmar3" pitchFamily="18" charset="0"/>
                  </a:rPr>
                  <a:t>/</a:t>
                </a:r>
                <a:r>
                  <a:rPr lang="en-US" altLang="en-US" sz="2000" dirty="0" smtClean="0">
                    <a:latin typeface="Myanmar3" pitchFamily="18" charset="0"/>
                  </a:rPr>
                  <a:t> acre)</a:t>
                </a:r>
              </a:p>
              <a:p>
                <a:pPr algn="just" eaLnBrk="1" hangingPunct="1">
                  <a:lnSpc>
                    <a:spcPct val="90000"/>
                  </a:lnSpc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r>
                  <a:rPr lang="en-US" altLang="en-US" sz="2000" dirty="0" smtClean="0">
                    <a:latin typeface="Myanmar3" pitchFamily="18" charset="0"/>
                  </a:rPr>
                  <a:t> Split application ( urea : manure 1:3 ) 3 times chemical fertilizers.</a:t>
                </a:r>
              </a:p>
              <a:p>
                <a:pPr algn="just" eaLnBrk="1" hangingPunct="1">
                  <a:lnSpc>
                    <a:spcPct val="90000"/>
                  </a:lnSpc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r>
                  <a:rPr lang="en-US" altLang="en-US" sz="2000" dirty="0" smtClean="0">
                    <a:latin typeface="Myanmar3" pitchFamily="18" charset="0"/>
                  </a:rPr>
                  <a:t> Management of weeds ( rotary 3 times ), pests and diseases ( </a:t>
                </a:r>
                <a:r>
                  <a:rPr lang="en-US" altLang="en-US" sz="2000" dirty="0" err="1" smtClean="0">
                    <a:latin typeface="Myanmar3" pitchFamily="18" charset="0"/>
                  </a:rPr>
                  <a:t>scounting</a:t>
                </a:r>
                <a:r>
                  <a:rPr lang="en-US" altLang="en-US" sz="2000" dirty="0" smtClean="0">
                    <a:latin typeface="Myanmar3" pitchFamily="18" charset="0"/>
                  </a:rPr>
                  <a:t> and control )</a:t>
                </a:r>
                <a:endParaRPr lang="en-US" altLang="en-US" sz="2000" dirty="0">
                  <a:latin typeface="Myanmar3" pitchFamily="18" charset="0"/>
                </a:endParaRPr>
              </a:p>
            </p:txBody>
          </p:sp>
        </mc:Choice>
        <mc:Fallback>
          <p:sp>
            <p:nvSpPr>
              <p:cNvPr id="15" name="Rectang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124200" y="3505200"/>
                <a:ext cx="5867400" cy="2514600"/>
              </a:xfrm>
              <a:prstGeom prst="rect">
                <a:avLst/>
              </a:prstGeom>
              <a:blipFill rotWithShape="1">
                <a:blip r:embed="rId6"/>
                <a:stretch>
                  <a:fillRect t="-1937" r="-1040" b="-33898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99001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ChangeArrowheads="1"/>
          </p:cNvSpPr>
          <p:nvPr/>
        </p:nvSpPr>
        <p:spPr bwMode="auto">
          <a:xfrm>
            <a:off x="533400" y="228600"/>
            <a:ext cx="82296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 sz="3600">
              <a:solidFill>
                <a:schemeClr val="tx2"/>
              </a:solidFill>
            </a:endParaRPr>
          </a:p>
        </p:txBody>
      </p:sp>
      <p:pic>
        <p:nvPicPr>
          <p:cNvPr id="9219" name="Picture 4" descr="C:\Users\Ideapad 100\Documents\DewMobile\Zapya\folder\20190111_1125\received_277782209586127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304800"/>
            <a:ext cx="3260725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5" descr="C:\Users\Ideapad 100\Documents\DewMobile\Zapya\folder\20190111_1125\received_765097917199836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6775" y="2362200"/>
            <a:ext cx="33020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6" descr="C:\Users\Ideapad 100\Documents\DewMobile\Zapya\folder\20190111_1125\received_2193297260988034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7800" y="4267200"/>
            <a:ext cx="3259138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ight Arrow 1"/>
          <p:cNvSpPr/>
          <p:nvPr/>
        </p:nvSpPr>
        <p:spPr>
          <a:xfrm>
            <a:off x="885825" y="438150"/>
            <a:ext cx="4192588" cy="1619250"/>
          </a:xfrm>
          <a:prstGeom prst="rightArrow">
            <a:avLst>
              <a:gd name="adj1" fmla="val 50000"/>
              <a:gd name="adj2" fmla="val 6343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marL="82550">
              <a:lnSpc>
                <a:spcPct val="90000"/>
              </a:lnSpc>
              <a:defRPr/>
            </a:pP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 sz="2200" dirty="0">
                <a:latin typeface="Myanmar3" pitchFamily="18" charset="0"/>
                <a:cs typeface="Myanmar3" pitchFamily="18" charset="0"/>
              </a:rPr>
              <a:t>SRI rice field</a:t>
            </a:r>
          </a:p>
        </p:txBody>
      </p:sp>
      <p:sp>
        <p:nvSpPr>
          <p:cNvPr id="10" name="Right Arrow 9"/>
          <p:cNvSpPr/>
          <p:nvPr/>
        </p:nvSpPr>
        <p:spPr>
          <a:xfrm>
            <a:off x="762000" y="5010150"/>
            <a:ext cx="4387850" cy="1619250"/>
          </a:xfrm>
          <a:prstGeom prst="rightArrow">
            <a:avLst>
              <a:gd name="adj1" fmla="val 50000"/>
              <a:gd name="adj2" fmla="val 6343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marL="82550">
              <a:lnSpc>
                <a:spcPct val="90000"/>
              </a:lnSpc>
              <a:defRPr/>
            </a:pP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200" dirty="0">
                <a:latin typeface="Myanmar3" pitchFamily="18" charset="0"/>
                <a:cs typeface="Myanmar3" pitchFamily="18" charset="0"/>
              </a:rPr>
              <a:t>Yield sampling (SRI)</a:t>
            </a:r>
          </a:p>
        </p:txBody>
      </p:sp>
      <p:sp>
        <p:nvSpPr>
          <p:cNvPr id="3" name="Left Arrow 2"/>
          <p:cNvSpPr/>
          <p:nvPr/>
        </p:nvSpPr>
        <p:spPr>
          <a:xfrm>
            <a:off x="4419600" y="2895600"/>
            <a:ext cx="4114800" cy="1447800"/>
          </a:xfrm>
          <a:prstGeom prst="lef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marL="82550">
              <a:lnSpc>
                <a:spcPct val="90000"/>
              </a:lnSpc>
              <a:defRPr/>
            </a:pPr>
            <a:r>
              <a:rPr lang="en-US" sz="2000" dirty="0">
                <a:latin typeface="Myanmar3" pitchFamily="18" charset="0"/>
                <a:cs typeface="Myanmar3" pitchFamily="18" charset="0"/>
              </a:rPr>
              <a:t>Before harvest (95-110 DAT)</a:t>
            </a:r>
          </a:p>
        </p:txBody>
      </p:sp>
      <p:sp>
        <p:nvSpPr>
          <p:cNvPr id="9225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8458200" y="6172200"/>
            <a:ext cx="457200" cy="3651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7A3DC47-7601-4505-B99C-25870542AAD4}" type="slidenum">
              <a:rPr lang="en-US" sz="1800" smtClean="0">
                <a:solidFill>
                  <a:srgbClr val="FF1313"/>
                </a:solidFill>
              </a:rPr>
              <a:pPr eaLnBrk="1" hangingPunct="1"/>
              <a:t>8</a:t>
            </a:fld>
            <a:endParaRPr lang="en-US" sz="1800" smtClean="0">
              <a:solidFill>
                <a:srgbClr val="FF1313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DEBCF"/>
            </a:gs>
            <a:gs pos="99001">
              <a:srgbClr val="9CB86E"/>
            </a:gs>
            <a:gs pos="100000">
              <a:srgbClr val="156B13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5"/>
          <p:cNvSpPr>
            <a:spLocks noChangeArrowheads="1"/>
          </p:cNvSpPr>
          <p:nvPr/>
        </p:nvSpPr>
        <p:spPr bwMode="auto">
          <a:xfrm>
            <a:off x="228600" y="228600"/>
            <a:ext cx="8686800" cy="523875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GB" altLang="en-US" sz="2800" b="1">
                <a:solidFill>
                  <a:srgbClr val="002060"/>
                </a:solidFill>
                <a:latin typeface="Myanmar3" pitchFamily="18" charset="0"/>
              </a:rPr>
              <a:t>Treatment 2. Best Management Practice ( BMP)</a:t>
            </a:r>
          </a:p>
        </p:txBody>
      </p:sp>
      <p:pic>
        <p:nvPicPr>
          <p:cNvPr id="10243" name="Picture 5" descr="C:\Users\Ideapad 100\Documents\DewMobile\Zapya\folder\20190111_1121\FB_IMG_15471202957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32400" y="1295400"/>
            <a:ext cx="36830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Rectangle 1"/>
          <p:cNvSpPr>
            <a:spLocks noChangeArrowheads="1"/>
          </p:cNvSpPr>
          <p:nvPr/>
        </p:nvSpPr>
        <p:spPr bwMode="auto">
          <a:xfrm>
            <a:off x="5888038" y="3733800"/>
            <a:ext cx="25701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en-US" sz="2000" b="1" dirty="0">
                <a:latin typeface="Myanmar3" pitchFamily="18" charset="0"/>
              </a:rPr>
              <a:t>Seedbed preparation</a:t>
            </a:r>
            <a:endParaRPr lang="en-PH" altLang="en-US" sz="2000" b="1" dirty="0">
              <a:latin typeface="Myanmar3" pitchFamily="18" charset="0"/>
            </a:endParaRPr>
          </a:p>
        </p:txBody>
      </p:sp>
      <p:sp>
        <p:nvSpPr>
          <p:cNvPr id="10246" name="Rectangle 2"/>
          <p:cNvSpPr>
            <a:spLocks noChangeArrowheads="1"/>
          </p:cNvSpPr>
          <p:nvPr/>
        </p:nvSpPr>
        <p:spPr bwMode="auto">
          <a:xfrm>
            <a:off x="6572250" y="6381750"/>
            <a:ext cx="11239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b="1" dirty="0">
                <a:latin typeface="Myanmar3" pitchFamily="18" charset="0"/>
              </a:rPr>
              <a:t>Nursery</a:t>
            </a:r>
            <a:r>
              <a:rPr lang="en-US" alt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en-PH" altLang="en-US" sz="2000" b="1" dirty="0">
              <a:solidFill>
                <a:srgbClr val="FF0000"/>
              </a:solidFill>
            </a:endParaRPr>
          </a:p>
        </p:txBody>
      </p:sp>
      <p:pic>
        <p:nvPicPr>
          <p:cNvPr id="10247" name="Picture 6" descr="C:\Users\Ideapad 100\Documents\DewMobile\Zapya\folder\20190111_1121\FB_IMG_15471201903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462"/>
          <a:stretch>
            <a:fillRect/>
          </a:stretch>
        </p:blipFill>
        <p:spPr bwMode="auto">
          <a:xfrm>
            <a:off x="5241925" y="4114800"/>
            <a:ext cx="3673475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8534400" y="6400800"/>
            <a:ext cx="457200" cy="3651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A2B3256-5781-466F-802F-0EBC805F9B9C}" type="slidenum">
              <a:rPr lang="en-US" sz="1800" smtClean="0">
                <a:solidFill>
                  <a:srgbClr val="FF1313"/>
                </a:solidFill>
              </a:rPr>
              <a:pPr eaLnBrk="1" hangingPunct="1"/>
              <a:t>9</a:t>
            </a:fld>
            <a:endParaRPr lang="en-US" sz="1800" dirty="0" smtClean="0">
              <a:solidFill>
                <a:srgbClr val="FF1313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Rectangle 5"/>
              <p:cNvSpPr txBox="1">
                <a:spLocks noChangeArrowheads="1"/>
              </p:cNvSpPr>
              <p:nvPr/>
            </p:nvSpPr>
            <p:spPr bwMode="auto">
              <a:xfrm>
                <a:off x="28575" y="1371600"/>
                <a:ext cx="4953000" cy="5410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marL="82550" eaLnBrk="0" hangingPunct="0"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 eaLnBrk="1" hangingPunct="1">
                  <a:lnSpc>
                    <a:spcPct val="90000"/>
                  </a:lnSpc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r>
                  <a:rPr lang="en-US" altLang="en-US" sz="2000" b="1" dirty="0" smtClean="0">
                    <a:latin typeface="Myanmar3" pitchFamily="18" charset="0"/>
                  </a:rPr>
                  <a:t/>
                </a:r>
                <a:r>
                  <a:rPr lang="en-US" altLang="en-US" sz="2000" dirty="0" smtClean="0">
                    <a:latin typeface="Myanmar3" pitchFamily="18" charset="0"/>
                  </a:rPr>
                  <a:t>Seed rate 10 </a:t>
                </a:r>
                <a:r>
                  <a:rPr lang="en-US" altLang="en-US" sz="2000" dirty="0" err="1" smtClean="0">
                    <a:latin typeface="Myanmar3" pitchFamily="18" charset="0"/>
                  </a:rPr>
                  <a:t>pyi</a:t>
                </a:r>
                <a:r>
                  <a:rPr lang="en-US" altLang="en-US" sz="2000" dirty="0" smtClean="0">
                    <a:latin typeface="Myanmar3" pitchFamily="18" charset="0"/>
                  </a:rPr>
                  <a:t>/</a:t>
                </a:r>
                <a:r>
                  <a:rPr lang="en-US" altLang="en-US" sz="2000" dirty="0" err="1" smtClean="0">
                    <a:latin typeface="Myanmar3" pitchFamily="18" charset="0"/>
                  </a:rPr>
                  <a:t>acre,selected</a:t>
                </a:r>
                <a:r>
                  <a:rPr lang="en-US" altLang="en-US" sz="2000" dirty="0" smtClean="0">
                    <a:latin typeface="Myanmar3" pitchFamily="18" charset="0"/>
                  </a:rPr>
                  <a:t> healthy </a:t>
                </a:r>
                <a:r>
                  <a:rPr lang="en-US" altLang="en-US" sz="2000" dirty="0" err="1" smtClean="0">
                    <a:latin typeface="Myanmar3" pitchFamily="18" charset="0"/>
                  </a:rPr>
                  <a:t>seeds,R.S</a:t>
                </a:r>
                <a:endParaRPr lang="en-US" altLang="en-US" sz="2000" dirty="0" smtClean="0">
                  <a:latin typeface="Myanmar3" pitchFamily="18" charset="0"/>
                </a:endParaRPr>
              </a:p>
              <a:p>
                <a:pPr algn="just" eaLnBrk="1" hangingPunct="1">
                  <a:lnSpc>
                    <a:spcPct val="90000"/>
                  </a:lnSpc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r>
                  <a:rPr lang="en-US" altLang="en-US" sz="2000" dirty="0" smtClean="0">
                    <a:latin typeface="Myanmar3" pitchFamily="18" charset="0"/>
                  </a:rPr>
                  <a:t>Proper tillage</a:t>
                </a:r>
              </a:p>
              <a:p>
                <a:pPr algn="just" eaLnBrk="1" hangingPunct="1">
                  <a:lnSpc>
                    <a:spcPct val="90000"/>
                  </a:lnSpc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r>
                  <a:rPr lang="en-US" altLang="en-US" sz="2000" dirty="0" smtClean="0">
                    <a:latin typeface="Myanmar3" pitchFamily="18" charset="0"/>
                  </a:rPr>
                  <a:t>Transplanting of 16 days-old seedlings</a:t>
                </a:r>
              </a:p>
              <a:p>
                <a:pPr algn="just" eaLnBrk="1" hangingPunct="1">
                  <a:lnSpc>
                    <a:spcPct val="90000"/>
                  </a:lnSpc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r>
                  <a:rPr lang="en-US" altLang="en-US" sz="2000" dirty="0" smtClean="0">
                    <a:latin typeface="Myanmar3" pitchFamily="18" charset="0"/>
                  </a:rPr>
                  <a:t>Basal application of farmyard manure   (20 </a:t>
                </a:r>
                <a:r>
                  <a:rPr lang="en-US" altLang="en-US" sz="2000" dirty="0" err="1" smtClean="0">
                    <a:latin typeface="Myanmar3" pitchFamily="18" charset="0"/>
                  </a:rPr>
                  <a:t>bsk</a:t>
                </a:r>
                <a:r>
                  <a:rPr lang="en-US" altLang="en-US" sz="2000" dirty="0" smtClean="0">
                    <a:latin typeface="Myanmar3" pitchFamily="18" charset="0"/>
                  </a:rPr>
                  <a:t/>
                </a:r>
                <a:r>
                  <a:rPr lang="en-US" altLang="en-US" sz="2000" dirty="0">
                    <a:latin typeface="Myanmar3" pitchFamily="18" charset="0"/>
                  </a:rPr>
                  <a:t>/</a:t>
                </a:r>
                <a:r>
                  <a:rPr lang="en-US" altLang="en-US" sz="2000" dirty="0" smtClean="0">
                    <a:latin typeface="Myanmar3" pitchFamily="18" charset="0"/>
                  </a:rPr>
                  <a:t> acre ) and chemical fertilizers   (</a:t>
                </a:r>
                <a:r>
                  <a:rPr lang="en-US" altLang="en-US" sz="2000" dirty="0">
                    <a:latin typeface="Myanmar3" pitchFamily="18" charset="0"/>
                  </a:rPr>
                  <a:t>T-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20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en-US" sz="20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altLang="en-US" sz="2000" i="1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en-US" sz="2000" dirty="0">
                    <a:latin typeface="Myanmar3" pitchFamily="18" charset="0"/>
                  </a:rPr>
                  <a:t> bag, p-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20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en-US" sz="20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altLang="en-US" sz="2000" i="1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en-US" sz="2000" dirty="0">
                    <a:latin typeface="Myanmar3" pitchFamily="18" charset="0"/>
                  </a:rPr>
                  <a:t> bag /</a:t>
                </a:r>
                <a:r>
                  <a:rPr lang="en-US" altLang="en-US" sz="2000" dirty="0" smtClean="0">
                    <a:latin typeface="Myanmar3" pitchFamily="18" charset="0"/>
                  </a:rPr>
                  <a:t/>
                </a:r>
                <a:r>
                  <a:rPr lang="en-US" altLang="en-US" sz="2000" dirty="0">
                    <a:latin typeface="Myanmar3" pitchFamily="18" charset="0"/>
                  </a:rPr>
                  <a:t>acre</a:t>
                </a:r>
                <a:r>
                  <a:rPr lang="en-US" altLang="en-US" sz="2000" dirty="0" smtClean="0">
                    <a:latin typeface="Myanmar3" pitchFamily="18" charset="0"/>
                  </a:rPr>
                  <a:t>)</a:t>
                </a:r>
                <a:endParaRPr lang="en-US" altLang="en-US" sz="2000" dirty="0">
                  <a:latin typeface="Myanmar3" pitchFamily="18" charset="0"/>
                </a:endParaRPr>
              </a:p>
              <a:p>
                <a:pPr algn="just" eaLnBrk="1" hangingPunct="1">
                  <a:lnSpc>
                    <a:spcPct val="90000"/>
                  </a:lnSpc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r>
                  <a:rPr lang="en-US" altLang="en-US" sz="2000" dirty="0" smtClean="0">
                    <a:latin typeface="Myanmar3" pitchFamily="18" charset="0"/>
                  </a:rPr>
                  <a:t>Split application of chemical fertilizers (urea : manure (1:3),3 times )</a:t>
                </a:r>
              </a:p>
              <a:p>
                <a:pPr algn="just" eaLnBrk="1" hangingPunct="1">
                  <a:lnSpc>
                    <a:spcPct val="90000"/>
                  </a:lnSpc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r>
                  <a:rPr lang="en-US" altLang="en-US" sz="2000" dirty="0" smtClean="0">
                    <a:latin typeface="Myanmar3" pitchFamily="18" charset="0"/>
                  </a:rPr>
                  <a:t>Proper weeding( 2 times )</a:t>
                </a:r>
              </a:p>
              <a:p>
                <a:pPr algn="just" eaLnBrk="1" hangingPunct="1">
                  <a:lnSpc>
                    <a:spcPct val="90000"/>
                  </a:lnSpc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r>
                  <a:rPr lang="en-US" altLang="en-US" sz="2000" dirty="0" smtClean="0">
                    <a:latin typeface="Myanmar3" pitchFamily="18" charset="0"/>
                  </a:rPr>
                  <a:t>Improved water management</a:t>
                </a:r>
              </a:p>
              <a:p>
                <a:pPr eaLnBrk="1" hangingPunct="1">
                  <a:lnSpc>
                    <a:spcPct val="90000"/>
                  </a:lnSpc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r>
                  <a:rPr lang="en-US" altLang="en-US" sz="2000" dirty="0" smtClean="0">
                    <a:latin typeface="Myanmar3" pitchFamily="18" charset="0"/>
                  </a:rPr>
                  <a:t>Control of pests and diseases </a:t>
                </a:r>
              </a:p>
              <a:p>
                <a:pPr eaLnBrk="1" hangingPunct="1">
                  <a:lnSpc>
                    <a:spcPct val="90000"/>
                  </a:lnSpc>
                  <a:spcBef>
                    <a:spcPts val="600"/>
                  </a:spcBef>
                  <a:buClr>
                    <a:schemeClr val="accent1"/>
                  </a:buClr>
                  <a:buSzPct val="80000"/>
                </a:pPr>
                <a:r>
                  <a:rPr lang="en-US" altLang="en-US" sz="2000" dirty="0">
                    <a:latin typeface="Myanmar3" pitchFamily="18" charset="0"/>
                  </a:rPr>
                  <a:t/>
                </a:r>
                <a:r>
                  <a:rPr lang="en-US" altLang="en-US" sz="2000" dirty="0" smtClean="0">
                    <a:latin typeface="Myanmar3" pitchFamily="18" charset="0"/>
                  </a:rPr>
                  <a:t>   ( </a:t>
                </a:r>
                <a:r>
                  <a:rPr lang="en-US" altLang="en-US" sz="2000" dirty="0" err="1" smtClean="0">
                    <a:latin typeface="Myanmar3" pitchFamily="18" charset="0"/>
                  </a:rPr>
                  <a:t>scounting</a:t>
                </a:r>
                <a:r>
                  <a:rPr lang="en-US" altLang="en-US" sz="2000" dirty="0" smtClean="0">
                    <a:latin typeface="Myanmar3" pitchFamily="18" charset="0"/>
                  </a:rPr>
                  <a:t> and control )</a:t>
                </a:r>
                <a:endParaRPr lang="en-US" altLang="en-US" sz="2000" dirty="0">
                  <a:latin typeface="Myanmar3" pitchFamily="18" charset="0"/>
                </a:endParaRPr>
              </a:p>
            </p:txBody>
          </p:sp>
        </mc:Choice>
        <mc:Fallback>
          <p:sp>
            <p:nvSpPr>
              <p:cNvPr id="9" name="Rectang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8575" y="1371600"/>
                <a:ext cx="4953000" cy="5410200"/>
              </a:xfrm>
              <a:prstGeom prst="rect">
                <a:avLst/>
              </a:prstGeom>
              <a:blipFill rotWithShape="1">
                <a:blip r:embed="rId4"/>
                <a:stretch>
                  <a:fillRect t="-901" r="-1232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99001">
              <a:srgbClr val="9CB86E"/>
            </a:gs>
            <a:gs pos="100000">
              <a:srgbClr val="156B13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5"/>
          <p:cNvSpPr>
            <a:spLocks noChangeArrowheads="1"/>
          </p:cNvSpPr>
          <p:nvPr/>
        </p:nvSpPr>
        <p:spPr bwMode="auto">
          <a:xfrm>
            <a:off x="533400" y="228600"/>
            <a:ext cx="8351838" cy="584200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 sz="3200" b="1" dirty="0">
                <a:solidFill>
                  <a:srgbClr val="002060"/>
                </a:solidFill>
                <a:latin typeface="Myanmar3" pitchFamily="18" charset="0"/>
              </a:rPr>
              <a:t>2. Best Management Practice (BMP)</a:t>
            </a:r>
            <a:endParaRPr lang="en-US" altLang="en-US" sz="3200" dirty="0">
              <a:solidFill>
                <a:srgbClr val="002060"/>
              </a:solidFill>
              <a:latin typeface="Myanmar3" pitchFamily="18" charset="0"/>
            </a:endParaRPr>
          </a:p>
        </p:txBody>
      </p:sp>
      <p:pic>
        <p:nvPicPr>
          <p:cNvPr id="11267" name="Picture 2" descr="C:\Users\Ideapad 100\Documents\DewMobile\Zapya\folder\20190111_1125\received_28600035208423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810"/>
          <a:stretch>
            <a:fillRect/>
          </a:stretch>
        </p:blipFill>
        <p:spPr bwMode="auto">
          <a:xfrm>
            <a:off x="215900" y="3935413"/>
            <a:ext cx="2984500" cy="246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 descr="C:\Users\Ideapad 100\Documents\DewMobile\Zapya\folder\20190111_1125\received_438061256729404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6450" y="3935413"/>
            <a:ext cx="2725738" cy="246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3" descr="C:\Users\Ideapad 100\Documents\DewMobile\Zapya\folder\20190111_1125\received_289227591778364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18238" y="3935413"/>
            <a:ext cx="2773362" cy="246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4400" y="990600"/>
            <a:ext cx="35814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Rectangle 5"/>
          <p:cNvSpPr txBox="1">
            <a:spLocks noChangeArrowheads="1"/>
          </p:cNvSpPr>
          <p:nvPr/>
        </p:nvSpPr>
        <p:spPr bwMode="auto">
          <a:xfrm>
            <a:off x="4343400" y="3276600"/>
            <a:ext cx="4191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25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US" altLang="en-US" sz="1800" b="1" dirty="0">
                <a:latin typeface="Myanmar3" pitchFamily="18" charset="0"/>
              </a:rPr>
              <a:t>  Transplanting 16 </a:t>
            </a:r>
            <a:r>
              <a:rPr lang="en-US" altLang="en-US" sz="1800" b="1" dirty="0" smtClean="0">
                <a:latin typeface="Myanmar3" pitchFamily="18" charset="0"/>
              </a:rPr>
              <a:t>days-old </a:t>
            </a:r>
            <a:r>
              <a:rPr lang="en-US" altLang="en-US" sz="1800" b="1" dirty="0">
                <a:latin typeface="Myanmar3" pitchFamily="18" charset="0"/>
              </a:rPr>
              <a:t>seedlings</a:t>
            </a:r>
          </a:p>
        </p:txBody>
      </p:sp>
      <p:sp>
        <p:nvSpPr>
          <p:cNvPr id="11272" name="Rectangle 2"/>
          <p:cNvSpPr>
            <a:spLocks noChangeArrowheads="1"/>
          </p:cNvSpPr>
          <p:nvPr/>
        </p:nvSpPr>
        <p:spPr bwMode="auto">
          <a:xfrm>
            <a:off x="6613525" y="6400800"/>
            <a:ext cx="1981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en-US" sz="2000" b="1">
                <a:latin typeface="Myanmar3" pitchFamily="18" charset="0"/>
              </a:rPr>
              <a:t>Yield Sampling</a:t>
            </a:r>
            <a:endParaRPr lang="en-PH" altLang="en-US" sz="2000" b="1">
              <a:latin typeface="Myanmar3" pitchFamily="18" charset="0"/>
            </a:endParaRPr>
          </a:p>
        </p:txBody>
      </p:sp>
      <p:sp>
        <p:nvSpPr>
          <p:cNvPr id="11273" name="Rectangle 3"/>
          <p:cNvSpPr>
            <a:spLocks noChangeArrowheads="1"/>
          </p:cNvSpPr>
          <p:nvPr/>
        </p:nvSpPr>
        <p:spPr bwMode="auto">
          <a:xfrm>
            <a:off x="3733800" y="6400800"/>
            <a:ext cx="2514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en-US" sz="2000" b="1">
                <a:latin typeface="Myanmar3" pitchFamily="18" charset="0"/>
              </a:rPr>
              <a:t>Before harvest</a:t>
            </a:r>
            <a:endParaRPr lang="en-PH" altLang="en-US" sz="2000" b="1">
              <a:latin typeface="Myanmar3" pitchFamily="18" charset="0"/>
            </a:endParaRPr>
          </a:p>
        </p:txBody>
      </p:sp>
      <p:sp>
        <p:nvSpPr>
          <p:cNvPr id="11274" name="Rectangle 4"/>
          <p:cNvSpPr>
            <a:spLocks noChangeArrowheads="1"/>
          </p:cNvSpPr>
          <p:nvPr/>
        </p:nvSpPr>
        <p:spPr bwMode="auto">
          <a:xfrm>
            <a:off x="825500" y="6421438"/>
            <a:ext cx="16732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b="1">
                <a:latin typeface="Myanmar3" pitchFamily="18" charset="0"/>
              </a:rPr>
              <a:t>BMP rice field</a:t>
            </a:r>
            <a:endParaRPr lang="en-PH" altLang="en-US" sz="2000" b="1">
              <a:latin typeface="Myanmar3" pitchFamily="18" charset="0"/>
            </a:endParaRPr>
          </a:p>
        </p:txBody>
      </p:sp>
      <p:pic>
        <p:nvPicPr>
          <p:cNvPr id="11275" name="Picture 8" descr="C:\Users\Ideapad 100\Documents\DewMobile\Zapya\folder\20190111_1301\FB_IMG_154718811209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08525" y="990600"/>
            <a:ext cx="3683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6" name="Rectangle 5"/>
          <p:cNvSpPr txBox="1">
            <a:spLocks noChangeArrowheads="1"/>
          </p:cNvSpPr>
          <p:nvPr/>
        </p:nvSpPr>
        <p:spPr bwMode="auto">
          <a:xfrm>
            <a:off x="1295400" y="3276600"/>
            <a:ext cx="29718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25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US" altLang="en-US" sz="2000" b="1">
                <a:latin typeface="Myanmar3" pitchFamily="18" charset="0"/>
              </a:rPr>
              <a:t>uprooting the seedlings</a:t>
            </a:r>
          </a:p>
        </p:txBody>
      </p:sp>
      <p:sp>
        <p:nvSpPr>
          <p:cNvPr id="11277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8610600" y="6400800"/>
            <a:ext cx="457200" cy="3651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4BC886D-E314-4E66-A8D2-8111E8BBF2FF}" type="slidenum">
              <a:rPr lang="en-US" sz="1800" smtClean="0">
                <a:solidFill>
                  <a:srgbClr val="FF1313"/>
                </a:solidFill>
              </a:rPr>
              <a:pPr eaLnBrk="1" hangingPunct="1"/>
              <a:t>10</a:t>
            </a:fld>
            <a:endParaRPr lang="en-US" sz="1800" smtClean="0">
              <a:solidFill>
                <a:srgbClr val="FF1313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DEBCF"/>
            </a:gs>
            <a:gs pos="99001">
              <a:srgbClr val="CCFF99"/>
            </a:gs>
            <a:gs pos="100000">
              <a:srgbClr val="156B1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5"/>
          <p:cNvSpPr>
            <a:spLocks noChangeArrowheads="1"/>
          </p:cNvSpPr>
          <p:nvPr/>
        </p:nvSpPr>
        <p:spPr bwMode="auto">
          <a:xfrm>
            <a:off x="533400" y="228600"/>
            <a:ext cx="8351838" cy="584200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 sz="3200" b="1" dirty="0">
                <a:solidFill>
                  <a:srgbClr val="002060"/>
                </a:solidFill>
                <a:latin typeface="Myanmar3" pitchFamily="18" charset="0"/>
              </a:rPr>
              <a:t>Treatment 3. </a:t>
            </a:r>
            <a:r>
              <a:rPr lang="en-GB" altLang="en-US" sz="3200" b="1" dirty="0" err="1">
                <a:solidFill>
                  <a:srgbClr val="002060"/>
                </a:solidFill>
                <a:latin typeface="Myanmar3" pitchFamily="18" charset="0"/>
              </a:rPr>
              <a:t>Seeder</a:t>
            </a:r>
            <a:r>
              <a:rPr lang="en-GB" altLang="en-US" sz="3200" b="1" dirty="0">
                <a:solidFill>
                  <a:srgbClr val="002060"/>
                </a:solidFill>
                <a:latin typeface="Myanmar3" pitchFamily="18" charset="0"/>
              </a:rPr>
              <a:t> Method</a:t>
            </a:r>
          </a:p>
        </p:txBody>
      </p:sp>
      <p:pic>
        <p:nvPicPr>
          <p:cNvPr id="12292" name="Picture 4" descr="C:\Users\Ideapad 100\Documents\DewMobile\Zapya\folder\20190111_1457\FB_IMG_15471948284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5400" y="3886200"/>
            <a:ext cx="3733800" cy="224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3" descr="C:\Users\Ideapad 100\Documents\DewMobile\Zapya\folder\20190111_1457\FB_IMG_15471948375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19688" y="990600"/>
            <a:ext cx="37338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6705600" y="6172200"/>
            <a:ext cx="2133600" cy="3651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45113F9-A7AE-4B89-B877-A3A209A480E7}" type="slidenum">
              <a:rPr lang="en-US" sz="1800" smtClean="0">
                <a:solidFill>
                  <a:srgbClr val="FF1313"/>
                </a:solidFill>
              </a:rPr>
              <a:pPr eaLnBrk="1" hangingPunct="1"/>
              <a:t>11</a:t>
            </a:fld>
            <a:endParaRPr lang="en-US" sz="1800" smtClean="0">
              <a:solidFill>
                <a:srgbClr val="FF1313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Rectangle 5"/>
              <p:cNvSpPr txBox="1">
                <a:spLocks noChangeArrowheads="1"/>
              </p:cNvSpPr>
              <p:nvPr/>
            </p:nvSpPr>
            <p:spPr bwMode="auto">
              <a:xfrm>
                <a:off x="228600" y="1143000"/>
                <a:ext cx="4572000" cy="51816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marL="82550" eaLnBrk="0" hangingPunct="0"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 eaLnBrk="1" hangingPunct="1">
                  <a:lnSpc>
                    <a:spcPct val="150000"/>
                  </a:lnSpc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r>
                  <a:rPr lang="en-US" altLang="en-US" sz="2000" dirty="0" smtClean="0">
                    <a:latin typeface="Myanmar3" pitchFamily="18" charset="0"/>
                  </a:rPr>
                  <a:t>Seed rate -1basket/ac</a:t>
                </a:r>
              </a:p>
              <a:p>
                <a:pPr algn="just" eaLnBrk="1" hangingPunct="1">
                  <a:lnSpc>
                    <a:spcPct val="150000"/>
                  </a:lnSpc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r>
                  <a:rPr lang="en-US" altLang="en-US" sz="2000" dirty="0">
                    <a:latin typeface="Myanmar3" pitchFamily="18" charset="0"/>
                  </a:rPr>
                  <a:t>Scattering </a:t>
                </a:r>
                <a:r>
                  <a:rPr lang="en-US" altLang="en-US" sz="2000" dirty="0" smtClean="0">
                    <a:latin typeface="Myanmar3" pitchFamily="18" charset="0"/>
                  </a:rPr>
                  <a:t>by </a:t>
                </a:r>
                <a:r>
                  <a:rPr lang="en-US" altLang="en-US" sz="2000" dirty="0" err="1" smtClean="0">
                    <a:latin typeface="Myanmar3" pitchFamily="18" charset="0"/>
                  </a:rPr>
                  <a:t>drumseeder</a:t>
                </a:r>
                <a:endParaRPr lang="en-US" altLang="en-US" sz="2000" dirty="0" smtClean="0">
                  <a:latin typeface="Myanmar3" pitchFamily="18" charset="0"/>
                </a:endParaRPr>
              </a:p>
              <a:p>
                <a:pPr algn="just" eaLnBrk="1" hangingPunct="1"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r>
                  <a:rPr lang="en-US" altLang="en-US" sz="2000" dirty="0" smtClean="0">
                    <a:latin typeface="Myanmar3" pitchFamily="18" charset="0"/>
                  </a:rPr>
                  <a:t>Basal application of farmyard manure ( 20 baskets </a:t>
                </a:r>
                <a:r>
                  <a:rPr lang="en-US" altLang="en-US" sz="2000" dirty="0">
                    <a:latin typeface="Myanmar3" pitchFamily="18" charset="0"/>
                  </a:rPr>
                  <a:t>/</a:t>
                </a:r>
                <a:r>
                  <a:rPr lang="en-US" altLang="en-US" sz="2000" dirty="0" smtClean="0">
                    <a:latin typeface="Myanmar3" pitchFamily="18" charset="0"/>
                  </a:rPr>
                  <a:t> acre ) and chemical fertilizers </a:t>
                </a:r>
                <a:r>
                  <a:rPr lang="en-US" altLang="en-US" sz="2000" dirty="0">
                    <a:latin typeface="Myanmar3" pitchFamily="18" charset="0"/>
                  </a:rPr>
                  <a:t>(T-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20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en-US" sz="20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altLang="en-US" sz="2000" i="1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en-US" sz="2000" dirty="0">
                    <a:latin typeface="Myanmar3" pitchFamily="18" charset="0"/>
                  </a:rPr>
                  <a:t> bag, p-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20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en-US" sz="20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altLang="en-US" sz="2000" i="1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en-US" sz="2000" dirty="0">
                    <a:latin typeface="Myanmar3" pitchFamily="18" charset="0"/>
                  </a:rPr>
                  <a:t/>
                </a:r>
                <a:r>
                  <a:rPr lang="en-US" altLang="en-US" sz="2000" dirty="0" smtClean="0">
                    <a:latin typeface="Myanmar3" pitchFamily="18" charset="0"/>
                  </a:rPr>
                  <a:t> bag </a:t>
                </a:r>
                <a:r>
                  <a:rPr lang="en-US" altLang="en-US" sz="2000" dirty="0">
                    <a:latin typeface="Myanmar3" pitchFamily="18" charset="0"/>
                  </a:rPr>
                  <a:t>/</a:t>
                </a:r>
                <a:r>
                  <a:rPr lang="en-US" altLang="en-US" sz="2000" dirty="0" smtClean="0">
                    <a:latin typeface="Myanmar3" pitchFamily="18" charset="0"/>
                  </a:rPr>
                  <a:t/>
                </a:r>
                <a:r>
                  <a:rPr lang="en-US" altLang="en-US" sz="2000" dirty="0">
                    <a:latin typeface="Myanmar3" pitchFamily="18" charset="0"/>
                  </a:rPr>
                  <a:t>acre</a:t>
                </a:r>
                <a:r>
                  <a:rPr lang="en-US" altLang="en-US" sz="2000" dirty="0" smtClean="0">
                    <a:latin typeface="Myanmar3" pitchFamily="18" charset="0"/>
                  </a:rPr>
                  <a:t>)</a:t>
                </a:r>
              </a:p>
              <a:p>
                <a:pPr algn="just" eaLnBrk="1" hangingPunct="1"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r>
                  <a:rPr lang="en-US" altLang="en-US" sz="2000" dirty="0" smtClean="0">
                    <a:latin typeface="Myanmar3" pitchFamily="18" charset="0"/>
                  </a:rPr>
                  <a:t>Split application of chemical fertilizers  ( urea : manure (1:3), 4 times )</a:t>
                </a:r>
              </a:p>
              <a:p>
                <a:pPr eaLnBrk="1" hangingPunct="1"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r>
                  <a:rPr lang="en-US" altLang="en-US" sz="2000" dirty="0" smtClean="0">
                    <a:latin typeface="Myanmar3" pitchFamily="18" charset="0"/>
                  </a:rPr>
                  <a:t>Management of weeds( rotary 3        times) ,pests and diseases (</a:t>
                </a:r>
                <a:r>
                  <a:rPr lang="en-US" altLang="en-US" sz="2000" dirty="0" err="1" smtClean="0">
                    <a:latin typeface="Myanmar3" pitchFamily="18" charset="0"/>
                  </a:rPr>
                  <a:t>scounting</a:t>
                </a:r>
                <a:r>
                  <a:rPr lang="en-US" altLang="en-US" sz="2000" dirty="0" smtClean="0">
                    <a:latin typeface="Myanmar3" pitchFamily="18" charset="0"/>
                  </a:rPr>
                  <a:t/>
                </a:r>
              </a:p>
              <a:p>
                <a:pPr eaLnBrk="1" hangingPunct="1">
                  <a:spcBef>
                    <a:spcPts val="600"/>
                  </a:spcBef>
                  <a:buClr>
                    <a:schemeClr val="accent1"/>
                  </a:buClr>
                  <a:buSzPct val="80000"/>
                </a:pPr>
                <a:r>
                  <a:rPr lang="en-US" altLang="en-US" sz="2000" dirty="0" smtClean="0">
                    <a:latin typeface="Myanmar3" pitchFamily="18" charset="0"/>
                  </a:rPr>
                  <a:t> and control )</a:t>
                </a:r>
              </a:p>
              <a:p>
                <a:pPr algn="just" eaLnBrk="1" hangingPunct="1">
                  <a:lnSpc>
                    <a:spcPct val="90000"/>
                  </a:lnSpc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endParaRPr lang="en-US" altLang="en-US" sz="2000" dirty="0">
                  <a:latin typeface="Myanmar3" pitchFamily="18" charset="0"/>
                </a:endParaRPr>
              </a:p>
            </p:txBody>
          </p:sp>
        </mc:Choice>
        <mc:Fallback>
          <p:sp>
            <p:nvSpPr>
              <p:cNvPr id="8" name="Rectang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28600" y="1143000"/>
                <a:ext cx="4572000" cy="5181600"/>
              </a:xfrm>
              <a:prstGeom prst="rect">
                <a:avLst/>
              </a:prstGeom>
              <a:blipFill rotWithShape="1">
                <a:blip r:embed="rId4"/>
                <a:stretch>
                  <a:fillRect r="-1333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99001">
              <a:srgbClr val="CCFF99"/>
            </a:gs>
            <a:gs pos="100000">
              <a:srgbClr val="156B1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5"/>
          <p:cNvSpPr>
            <a:spLocks noChangeArrowheads="1"/>
          </p:cNvSpPr>
          <p:nvPr/>
        </p:nvSpPr>
        <p:spPr bwMode="auto">
          <a:xfrm>
            <a:off x="411163" y="228600"/>
            <a:ext cx="8351837" cy="584200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 sz="3200" b="1">
                <a:solidFill>
                  <a:srgbClr val="002060"/>
                </a:solidFill>
                <a:latin typeface="Myanmar3" pitchFamily="18" charset="0"/>
              </a:rPr>
              <a:t>3. Seeder Method</a:t>
            </a:r>
            <a:endParaRPr lang="en-US" altLang="en-US" sz="3200">
              <a:solidFill>
                <a:srgbClr val="002060"/>
              </a:solidFill>
              <a:latin typeface="Myanmar3" pitchFamily="18" charset="0"/>
            </a:endParaRPr>
          </a:p>
        </p:txBody>
      </p:sp>
      <p:pic>
        <p:nvPicPr>
          <p:cNvPr id="13315" name="Picture 2" descr="C:\Users\Ideapad 100\Documents\DewMobile\Zapya\folder\20190111_1125\received_29476605791007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174"/>
          <a:stretch>
            <a:fillRect/>
          </a:stretch>
        </p:blipFill>
        <p:spPr bwMode="auto">
          <a:xfrm>
            <a:off x="5948363" y="2551113"/>
            <a:ext cx="2549525" cy="171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 descr="C:\Users\Ideapad 100\Documents\DewMobile\Zapya\folder\20190111_1125\received_110927449591297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29200" y="4572000"/>
            <a:ext cx="2484438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 descr="C:\Users\Ideapad 100\Documents\DewMobile\Zapya\folder\20190111_1125\received_2576941692322460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1063" y="892175"/>
            <a:ext cx="2446337" cy="154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 descr="C:\Users\Ideapad 100\Documents\DewMobile\Zapya\folder\20190111_1125\received_2276527222581127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6363" y="4572000"/>
            <a:ext cx="2586037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3" descr="C:\Users\Ideapad 100\Documents\DewMobile\Zapya\folder\20190111_1457\FB_IMG_154719483751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000" y="2514600"/>
            <a:ext cx="28956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ircular Arrow 7"/>
          <p:cNvSpPr/>
          <p:nvPr/>
        </p:nvSpPr>
        <p:spPr>
          <a:xfrm rot="526717">
            <a:off x="5756275" y="1139825"/>
            <a:ext cx="1444625" cy="1655763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4954995"/>
              <a:gd name="adj5" fmla="val 1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Circular Arrow 14"/>
          <p:cNvSpPr/>
          <p:nvPr/>
        </p:nvSpPr>
        <p:spPr>
          <a:xfrm rot="5400000">
            <a:off x="6776244" y="3994944"/>
            <a:ext cx="1687512" cy="1447800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4313932"/>
              <a:gd name="adj5" fmla="val 1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Circular Arrow 17"/>
          <p:cNvSpPr/>
          <p:nvPr/>
        </p:nvSpPr>
        <p:spPr>
          <a:xfrm rot="17817689">
            <a:off x="1497806" y="1167607"/>
            <a:ext cx="1687513" cy="1447800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4313932"/>
              <a:gd name="adj5" fmla="val 1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Left Arrow 8"/>
          <p:cNvSpPr/>
          <p:nvPr/>
        </p:nvSpPr>
        <p:spPr>
          <a:xfrm>
            <a:off x="3962400" y="5524500"/>
            <a:ext cx="914400" cy="4191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324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6616700" y="6294438"/>
            <a:ext cx="2133600" cy="3651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71636EE-5ED2-498C-B27D-B2C484C818C5}" type="slidenum">
              <a:rPr lang="en-US" sz="1800" smtClean="0">
                <a:solidFill>
                  <a:srgbClr val="FF1313"/>
                </a:solidFill>
              </a:rPr>
              <a:pPr eaLnBrk="1" hangingPunct="1"/>
              <a:t>12</a:t>
            </a:fld>
            <a:endParaRPr lang="en-US" sz="1800" smtClean="0">
              <a:solidFill>
                <a:srgbClr val="FF1313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DEBCF"/>
            </a:gs>
            <a:gs pos="99001">
              <a:srgbClr val="CCFF99"/>
            </a:gs>
            <a:gs pos="100000">
              <a:srgbClr val="156B13"/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5"/>
          <p:cNvSpPr>
            <a:spLocks noChangeArrowheads="1"/>
          </p:cNvSpPr>
          <p:nvPr/>
        </p:nvSpPr>
        <p:spPr bwMode="auto">
          <a:xfrm>
            <a:off x="533400" y="228600"/>
            <a:ext cx="8351838" cy="523875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 sz="2800" b="1" dirty="0">
                <a:solidFill>
                  <a:srgbClr val="002060"/>
                </a:solidFill>
                <a:latin typeface="Myanmar3" pitchFamily="18" charset="0"/>
              </a:rPr>
              <a:t>Treatment 4. Broadcasting Method</a:t>
            </a:r>
            <a:endParaRPr lang="en-US" altLang="en-US" sz="2800" dirty="0">
              <a:solidFill>
                <a:srgbClr val="002060"/>
              </a:solidFill>
              <a:latin typeface="Myanmar3" pitchFamily="18" charset="0"/>
            </a:endParaRPr>
          </a:p>
        </p:txBody>
      </p:sp>
      <p:pic>
        <p:nvPicPr>
          <p:cNvPr id="25603" name="Picture 3" descr="C:\Users\Ideapad 100\Documents\DewMobile\Zapya\folder\20190111_1125\received_313128722656354.jpe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5410200" y="838200"/>
            <a:ext cx="3124200" cy="1981200"/>
          </a:xfrm>
          <a:prstGeom prst="ellipse">
            <a:avLst/>
          </a:prstGeom>
          <a:noFill/>
          <a:extLst/>
        </p:spPr>
      </p:pic>
      <p:pic>
        <p:nvPicPr>
          <p:cNvPr id="14341" name="Picture 4" descr="C:\Users\Ideapad 100\Documents\DewMobile\Zapya\folder\20190111_1125\received_2493767223970878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75275" y="2895600"/>
            <a:ext cx="3159125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5" descr="C:\Users\Ideapad 100\Documents\DewMobile\Zapya\folder\20190111_1125\received_382885735793846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10200" y="4876800"/>
            <a:ext cx="31242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3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6858000" y="6172200"/>
            <a:ext cx="2133600" cy="3651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E7466A4-D823-43C9-A305-D6F528E40158}" type="slidenum">
              <a:rPr lang="en-US" sz="1800" smtClean="0">
                <a:solidFill>
                  <a:srgbClr val="FF1313"/>
                </a:solidFill>
              </a:rPr>
              <a:pPr eaLnBrk="1" hangingPunct="1"/>
              <a:t>13</a:t>
            </a:fld>
            <a:endParaRPr lang="en-US" sz="1800" smtClean="0">
              <a:solidFill>
                <a:srgbClr val="FF1313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Rectangle 5"/>
              <p:cNvSpPr txBox="1">
                <a:spLocks noChangeArrowheads="1"/>
              </p:cNvSpPr>
              <p:nvPr/>
            </p:nvSpPr>
            <p:spPr bwMode="auto">
              <a:xfrm>
                <a:off x="457200" y="1219200"/>
                <a:ext cx="4572000" cy="51816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marL="82550" eaLnBrk="0" hangingPunct="0"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60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 eaLnBrk="1" hangingPunct="1">
                  <a:lnSpc>
                    <a:spcPct val="150000"/>
                  </a:lnSpc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r>
                  <a:rPr lang="en-US" altLang="en-US" sz="2000" dirty="0" smtClean="0">
                    <a:latin typeface="Myanmar3" pitchFamily="18" charset="0"/>
                  </a:rPr>
                  <a:t>Seed rate 1.5 baskets/ac</a:t>
                </a:r>
              </a:p>
              <a:p>
                <a:pPr algn="just" eaLnBrk="1" hangingPunct="1">
                  <a:lnSpc>
                    <a:spcPct val="150000"/>
                  </a:lnSpc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r>
                  <a:rPr lang="en-US" altLang="en-US" sz="2000" dirty="0" smtClean="0">
                    <a:latin typeface="Myanmar3" pitchFamily="18" charset="0"/>
                  </a:rPr>
                  <a:t>Scattering the seeds</a:t>
                </a:r>
              </a:p>
              <a:p>
                <a:pPr algn="just" eaLnBrk="1" hangingPunct="1"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r>
                  <a:rPr lang="en-US" altLang="en-US" sz="2000" dirty="0" smtClean="0">
                    <a:latin typeface="Myanmar3" pitchFamily="18" charset="0"/>
                  </a:rPr>
                  <a:t>Basal application of farmyard  manure    (20 baskets </a:t>
                </a:r>
                <a:r>
                  <a:rPr lang="en-US" altLang="en-US" sz="2000" dirty="0">
                    <a:latin typeface="Myanmar3" pitchFamily="18" charset="0"/>
                  </a:rPr>
                  <a:t>/</a:t>
                </a:r>
                <a:r>
                  <a:rPr lang="en-US" altLang="en-US" sz="2000" dirty="0" smtClean="0">
                    <a:latin typeface="Myanmar3" pitchFamily="18" charset="0"/>
                  </a:rPr>
                  <a:t> acre )and chemical fertilizers </a:t>
                </a:r>
                <a:r>
                  <a:rPr lang="en-US" altLang="en-US" sz="2000" dirty="0">
                    <a:latin typeface="Myanmar3" pitchFamily="18" charset="0"/>
                  </a:rPr>
                  <a:t>(T-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20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en-US" sz="20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altLang="en-US" sz="2000" i="1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en-US" sz="2000" dirty="0">
                    <a:latin typeface="Myanmar3" pitchFamily="18" charset="0"/>
                  </a:rPr>
                  <a:t> bag, p-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20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en-US" sz="20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altLang="en-US" sz="2000" i="1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en-US" sz="2000" dirty="0">
                    <a:latin typeface="Myanmar3" pitchFamily="18" charset="0"/>
                  </a:rPr>
                  <a:t> bag /</a:t>
                </a:r>
                <a:r>
                  <a:rPr lang="en-US" altLang="en-US" sz="2000" dirty="0" smtClean="0">
                    <a:latin typeface="Myanmar3" pitchFamily="18" charset="0"/>
                  </a:rPr>
                  <a:t/>
                </a:r>
                <a:r>
                  <a:rPr lang="en-US" altLang="en-US" sz="2000" dirty="0">
                    <a:latin typeface="Myanmar3" pitchFamily="18" charset="0"/>
                  </a:rPr>
                  <a:t>acre</a:t>
                </a:r>
                <a:r>
                  <a:rPr lang="en-US" altLang="en-US" sz="2000" dirty="0" smtClean="0">
                    <a:latin typeface="Myanmar3" pitchFamily="18" charset="0"/>
                  </a:rPr>
                  <a:t>)</a:t>
                </a:r>
              </a:p>
              <a:p>
                <a:pPr algn="just" eaLnBrk="1" hangingPunct="1"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r>
                  <a:rPr lang="en-US" altLang="en-US" sz="2000" dirty="0" smtClean="0">
                    <a:latin typeface="Myanmar3" pitchFamily="18" charset="0"/>
                  </a:rPr>
                  <a:t>Split application of chemical fertilizers  ( urea : manure (1:3), 4 times )</a:t>
                </a:r>
              </a:p>
              <a:p>
                <a:pPr eaLnBrk="1" hangingPunct="1"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r>
                  <a:rPr lang="en-US" altLang="en-US" sz="2000" dirty="0" smtClean="0">
                    <a:latin typeface="Myanmar3" pitchFamily="18" charset="0"/>
                  </a:rPr>
                  <a:t>Management of weeds(herbicide 3 times) ,   pests and diseases ( </a:t>
                </a:r>
                <a:r>
                  <a:rPr lang="en-US" altLang="en-US" sz="2000" dirty="0" err="1" smtClean="0">
                    <a:latin typeface="Myanmar3" pitchFamily="18" charset="0"/>
                  </a:rPr>
                  <a:t>scounting</a:t>
                </a:r>
                <a:r>
                  <a:rPr lang="en-US" altLang="en-US" sz="2000" dirty="0" smtClean="0">
                    <a:latin typeface="Myanmar3" pitchFamily="18" charset="0"/>
                  </a:rPr>
                  <a:t> and control )</a:t>
                </a:r>
              </a:p>
              <a:p>
                <a:pPr algn="just" eaLnBrk="1" hangingPunct="1">
                  <a:lnSpc>
                    <a:spcPct val="90000"/>
                  </a:lnSpc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" pitchFamily="2" charset="2"/>
                  <a:buChar char="Ø"/>
                </a:pPr>
                <a:endParaRPr lang="en-US" altLang="en-US" sz="2000" dirty="0">
                  <a:latin typeface="Myanmar3" pitchFamily="18" charset="0"/>
                </a:endParaRPr>
              </a:p>
            </p:txBody>
          </p:sp>
        </mc:Choice>
        <mc:Fallback>
          <p:sp>
            <p:nvSpPr>
              <p:cNvPr id="10" name="Rectang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57200" y="1219200"/>
                <a:ext cx="4572000" cy="5181600"/>
              </a:xfrm>
              <a:prstGeom prst="rect">
                <a:avLst/>
              </a:prstGeom>
              <a:blipFill rotWithShape="1">
                <a:blip r:embed="rId5"/>
                <a:stretch>
                  <a:fillRect r="-1333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2" name="Picture 4" descr="C:\Users\Ideapad 100\Documents\DewMobile\Zapya\folder\20190111_1121\FB_IMG_1547120148326.jpg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2784686" y="1238595"/>
            <a:ext cx="1913438" cy="1885605"/>
          </a:xfrm>
          <a:prstGeom prst="ellipse">
            <a:avLst/>
          </a:prstGeom>
          <a:noFill/>
          <a:extLst/>
        </p:spPr>
      </p:pic>
      <p:pic>
        <p:nvPicPr>
          <p:cNvPr id="73733" name="Picture 5" descr="C:\Users\Ideapad 100\Documents\DewMobile\Zapya\folder\20190111_1121\FB_IMG_1547120164733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254360" y="1246910"/>
            <a:ext cx="2005013" cy="1877290"/>
          </a:xfrm>
          <a:prstGeom prst="ellipse">
            <a:avLst/>
          </a:prstGeom>
          <a:noFill/>
          <a:extLst/>
        </p:spPr>
      </p:pic>
      <p:pic>
        <p:nvPicPr>
          <p:cNvPr id="17412" name="Picture 6" descr="C:\Users\Ideapad 100\Documents\DewMobile\Zapya\folder\20190111_1121\FB_IMG_154712014043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171" t="10452"/>
          <a:stretch>
            <a:fillRect/>
          </a:stretch>
        </p:blipFill>
        <p:spPr bwMode="auto">
          <a:xfrm>
            <a:off x="5029200" y="1295400"/>
            <a:ext cx="37338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7" descr="C:\Users\Ideapad 100\Documents\DewMobile\Zapya\photo\FB_IMG_154719836508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600" y="4060825"/>
            <a:ext cx="1931988" cy="165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Rectangle 5"/>
          <p:cNvSpPr txBox="1">
            <a:spLocks noChangeArrowheads="1"/>
          </p:cNvSpPr>
          <p:nvPr/>
        </p:nvSpPr>
        <p:spPr bwMode="auto">
          <a:xfrm>
            <a:off x="2667000" y="3200400"/>
            <a:ext cx="2057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25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US" altLang="en-US" sz="2000" dirty="0">
                <a:latin typeface="Myanmar3" pitchFamily="18" charset="0"/>
              </a:rPr>
              <a:t>Rice skipper</a:t>
            </a:r>
          </a:p>
        </p:txBody>
      </p:sp>
      <p:sp>
        <p:nvSpPr>
          <p:cNvPr id="17415" name="Rectangle 5"/>
          <p:cNvSpPr txBox="1">
            <a:spLocks noChangeArrowheads="1"/>
          </p:cNvSpPr>
          <p:nvPr/>
        </p:nvSpPr>
        <p:spPr bwMode="auto">
          <a:xfrm>
            <a:off x="6096000" y="3505200"/>
            <a:ext cx="2286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25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altLang="en-US" sz="2800">
              <a:latin typeface="Myanmar3" pitchFamily="18" charset="0"/>
            </a:endParaRPr>
          </a:p>
        </p:txBody>
      </p:sp>
      <p:sp>
        <p:nvSpPr>
          <p:cNvPr id="17416" name="Rectangle 5"/>
          <p:cNvSpPr txBox="1">
            <a:spLocks noChangeArrowheads="1"/>
          </p:cNvSpPr>
          <p:nvPr/>
        </p:nvSpPr>
        <p:spPr bwMode="auto">
          <a:xfrm>
            <a:off x="838200" y="5867400"/>
            <a:ext cx="30861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25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US" altLang="en-US" sz="2000" dirty="0">
                <a:latin typeface="Myanmar3" pitchFamily="18" charset="0"/>
              </a:rPr>
              <a:t>Leaf Blast symptom</a:t>
            </a:r>
          </a:p>
        </p:txBody>
      </p:sp>
      <p:pic>
        <p:nvPicPr>
          <p:cNvPr id="17417" name="Picture 8" descr="C:\Users\Ideapad 100\Documents\DewMobile\Zapya\folder\20190111_1603\received_411110262962371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5968"/>
          <a:stretch>
            <a:fillRect/>
          </a:stretch>
        </p:blipFill>
        <p:spPr bwMode="auto">
          <a:xfrm>
            <a:off x="2381250" y="4089400"/>
            <a:ext cx="1965325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7" name="Picture 9" descr="C:\Users\Ideapad 100\Documents\DewMobile\Zapya\folder\20190111_1603\FB_IMG_1547198805338.jpg"/>
          <p:cNvPicPr>
            <a:picLocks noChangeAspect="1" noChangeArrowheads="1"/>
          </p:cNvPicPr>
          <p:nvPr/>
        </p:nvPicPr>
        <p:blipFill>
          <a:blip r:embed="rId7" cstate="print">
            <a:extLst/>
          </a:blip>
          <a:srcRect/>
          <a:stretch>
            <a:fillRect/>
          </a:stretch>
        </p:blipFill>
        <p:spPr bwMode="auto">
          <a:xfrm>
            <a:off x="6810918" y="4114800"/>
            <a:ext cx="2256882" cy="1485510"/>
          </a:xfrm>
          <a:prstGeom prst="flowChartTerminator">
            <a:avLst/>
          </a:prstGeom>
          <a:noFill/>
          <a:extLst/>
        </p:spPr>
      </p:pic>
      <p:pic>
        <p:nvPicPr>
          <p:cNvPr id="73738" name="Picture 10" descr="C:\Users\Ideapad 100\Documents\DewMobile\Zapya\folder\20190111_1603\FB_IMG_1547198818782.jpg"/>
          <p:cNvPicPr>
            <a:picLocks noChangeAspect="1" noChangeArrowheads="1"/>
          </p:cNvPicPr>
          <p:nvPr/>
        </p:nvPicPr>
        <p:blipFill>
          <a:blip r:embed="rId8" cstate="print">
            <a:extLst/>
          </a:blip>
          <a:srcRect/>
          <a:stretch>
            <a:fillRect/>
          </a:stretch>
        </p:blipFill>
        <p:spPr bwMode="auto">
          <a:xfrm>
            <a:off x="4602555" y="4114800"/>
            <a:ext cx="2103045" cy="1487185"/>
          </a:xfrm>
          <a:prstGeom prst="flowChartTerminator">
            <a:avLst/>
          </a:prstGeom>
          <a:noFill/>
          <a:extLst/>
        </p:spPr>
      </p:pic>
      <p:sp>
        <p:nvSpPr>
          <p:cNvPr id="17420" name="Rectangle 5"/>
          <p:cNvSpPr txBox="1">
            <a:spLocks noChangeArrowheads="1"/>
          </p:cNvSpPr>
          <p:nvPr/>
        </p:nvSpPr>
        <p:spPr bwMode="auto">
          <a:xfrm>
            <a:off x="4800600" y="5867400"/>
            <a:ext cx="43132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25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US" altLang="en-US" sz="2000" dirty="0">
                <a:latin typeface="Myanmar3" pitchFamily="18" charset="0"/>
              </a:rPr>
              <a:t>White head and stem borer larva</a:t>
            </a:r>
          </a:p>
        </p:txBody>
      </p:sp>
      <p:sp>
        <p:nvSpPr>
          <p:cNvPr id="17421" name="Rectangle 5"/>
          <p:cNvSpPr txBox="1">
            <a:spLocks noChangeArrowheads="1"/>
          </p:cNvSpPr>
          <p:nvPr/>
        </p:nvSpPr>
        <p:spPr bwMode="auto">
          <a:xfrm>
            <a:off x="533400" y="3179763"/>
            <a:ext cx="1524000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25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US" altLang="en-US" sz="1800" dirty="0">
                <a:latin typeface="Myanmar3" pitchFamily="18" charset="0"/>
              </a:rPr>
              <a:t>Parasitoid cocoons</a:t>
            </a:r>
          </a:p>
        </p:txBody>
      </p:sp>
      <p:sp>
        <p:nvSpPr>
          <p:cNvPr id="17422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89D16B6-9EF5-4B47-8A68-A300E885F6E8}" type="slidenum">
              <a:rPr lang="en-US" sz="1800" smtClean="0">
                <a:solidFill>
                  <a:srgbClr val="FF1313"/>
                </a:solidFill>
              </a:rPr>
              <a:pPr eaLnBrk="1" hangingPunct="1"/>
              <a:t>14</a:t>
            </a:fld>
            <a:endParaRPr lang="en-US" sz="1800" smtClean="0">
              <a:solidFill>
                <a:srgbClr val="FF1313"/>
              </a:solidFill>
            </a:endParaRPr>
          </a:p>
        </p:txBody>
      </p:sp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457200" y="304800"/>
            <a:ext cx="8351838" cy="584200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3200" dirty="0" smtClean="0">
                <a:solidFill>
                  <a:srgbClr val="002060"/>
                </a:solidFill>
                <a:latin typeface="Myanmar3" pitchFamily="18" charset="0"/>
              </a:rPr>
              <a:t>Field Inspection</a:t>
            </a:r>
            <a:endParaRPr lang="en-US" altLang="en-US" sz="3200" dirty="0">
              <a:solidFill>
                <a:srgbClr val="002060"/>
              </a:solidFill>
              <a:latin typeface="Myanmar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46081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166688" y="350838"/>
            <a:ext cx="8834437" cy="868362"/>
          </a:xfrm>
          <a:solidFill>
            <a:srgbClr val="008000">
              <a:alpha val="72156"/>
            </a:srgbClr>
          </a:solidFill>
        </p:spPr>
        <p:txBody>
          <a:bodyPr/>
          <a:lstStyle/>
          <a:p>
            <a:pPr eaLnBrk="1" hangingPunct="1"/>
            <a:r>
              <a:rPr lang="en-US" altLang="en-US" sz="3600" b="1" smtClean="0">
                <a:solidFill>
                  <a:schemeClr val="bg1"/>
                </a:solidFill>
                <a:latin typeface="Myanmar3" pitchFamily="18" charset="0"/>
                <a:cs typeface="Myanmar3" pitchFamily="18" charset="0"/>
              </a:rPr>
              <a:t>Field day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534400" cy="3352800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endParaRPr lang="en-US" altLang="en-US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altLang="en-US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altLang="en-US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altLang="en-US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altLang="en-US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altLang="en-US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altLang="en-US" sz="24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altLang="en-US" sz="240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77488" y="2438400"/>
            <a:ext cx="4470401" cy="2514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485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6629400" y="6248400"/>
            <a:ext cx="2133600" cy="3651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8FB88C1-B243-42C1-9769-BE6C7927C970}" type="slidenum">
              <a:rPr lang="en-US" sz="1800" smtClean="0">
                <a:solidFill>
                  <a:srgbClr val="FF1313"/>
                </a:solidFill>
              </a:rPr>
              <a:pPr eaLnBrk="1" hangingPunct="1"/>
              <a:t>15</a:t>
            </a:fld>
            <a:endParaRPr lang="en-US" sz="1800" smtClean="0">
              <a:solidFill>
                <a:srgbClr val="FF1313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600" y="2438400"/>
            <a:ext cx="4470400" cy="2514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78650330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47842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91742448"/>
              </p:ext>
            </p:extLst>
          </p:nvPr>
        </p:nvGraphicFramePr>
        <p:xfrm>
          <a:off x="381000" y="1219200"/>
          <a:ext cx="8382000" cy="50863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/>
                <a:gridCol w="2395268"/>
                <a:gridCol w="1344283"/>
                <a:gridCol w="1344283"/>
                <a:gridCol w="1344283"/>
                <a:gridCol w="1344283"/>
              </a:tblGrid>
              <a:tr h="605855">
                <a:tc rowSpan="2"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Myanmar3" pitchFamily="18" charset="0"/>
                          <a:cs typeface="Myanmar3" pitchFamily="18" charset="0"/>
                        </a:rPr>
                        <a:t>Sr.</a:t>
                      </a:r>
                      <a:endParaRPr lang="en-US" sz="1800" b="1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>
                    <a:solidFill>
                      <a:srgbClr val="92D05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Myanmar3" pitchFamily="18" charset="0"/>
                          <a:cs typeface="Myanmar3" pitchFamily="18" charset="0"/>
                        </a:rPr>
                        <a:t>Parameter</a:t>
                      </a:r>
                      <a:endParaRPr lang="en-US" sz="1800" b="1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>
                    <a:solidFill>
                      <a:srgbClr val="92D050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PH" sz="1800" b="1" dirty="0" smtClean="0">
                          <a:latin typeface="Myanmar3" pitchFamily="18" charset="0"/>
                          <a:cs typeface="Myanmar3" pitchFamily="18" charset="0"/>
                        </a:rPr>
                        <a:t>Planting</a:t>
                      </a:r>
                      <a:r>
                        <a:rPr lang="en-PH" sz="1800" b="1" baseline="0" dirty="0" smtClean="0">
                          <a:latin typeface="Myanmar3" pitchFamily="18" charset="0"/>
                          <a:cs typeface="Myanmar3" pitchFamily="18" charset="0"/>
                        </a:rPr>
                        <a:t> Method</a:t>
                      </a:r>
                      <a:endParaRPr lang="en-PH" sz="1800" b="1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 dirty="0"/>
                    </a:p>
                  </a:txBody>
                  <a:tcPr marT="45714" marB="45714" anchor="ctr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 dirty="0"/>
                    </a:p>
                  </a:txBody>
                  <a:tcPr marT="45714" marB="45714" anchor="ctr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 dirty="0"/>
                    </a:p>
                  </a:txBody>
                  <a:tcPr marT="45714" marB="45714" anchor="ctr">
                    <a:solidFill>
                      <a:srgbClr val="92D050"/>
                    </a:solidFill>
                  </a:tcPr>
                </a:tc>
              </a:tr>
              <a:tr h="605855">
                <a:tc v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4" marB="45714" anchor="ctr">
                    <a:solidFill>
                      <a:srgbClr val="92D050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4" marB="45714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Myanmar3" pitchFamily="18" charset="0"/>
                          <a:cs typeface="Myanmar3" pitchFamily="18" charset="0"/>
                        </a:rPr>
                        <a:t>SRI</a:t>
                      </a:r>
                      <a:endParaRPr lang="en-US" sz="1800" b="1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Myanmar3" pitchFamily="18" charset="0"/>
                          <a:cs typeface="Myanmar3" pitchFamily="18" charset="0"/>
                        </a:rPr>
                        <a:t>BMP</a:t>
                      </a:r>
                      <a:endParaRPr lang="en-US" sz="1800" b="1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Myanmar3" pitchFamily="18" charset="0"/>
                          <a:cs typeface="Myanmar3" pitchFamily="18" charset="0"/>
                        </a:rPr>
                        <a:t>Seeder</a:t>
                      </a:r>
                      <a:endParaRPr lang="en-US" sz="1800" b="1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Myanmar3" pitchFamily="18" charset="0"/>
                          <a:cs typeface="Myanmar3" pitchFamily="18" charset="0"/>
                        </a:rPr>
                        <a:t>Broadcast</a:t>
                      </a:r>
                      <a:endParaRPr lang="en-US" sz="1800" b="1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>
                    <a:solidFill>
                      <a:srgbClr val="92D050"/>
                    </a:solidFill>
                  </a:tcPr>
                </a:tc>
              </a:tr>
              <a:tr h="636186">
                <a:tc>
                  <a:txBody>
                    <a:bodyPr/>
                    <a:lstStyle/>
                    <a:p>
                      <a:pPr algn="ctr"/>
                      <a:r>
                        <a:rPr lang="en-US" sz="1600" b="1" smtClean="0">
                          <a:latin typeface="Myanmar3" pitchFamily="18" charset="0"/>
                          <a:cs typeface="Myanmar3" pitchFamily="18" charset="0"/>
                        </a:rPr>
                        <a:t>1</a:t>
                      </a:r>
                      <a:endParaRPr lang="en-US" sz="1600" b="1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b="1" dirty="0" smtClean="0">
                          <a:latin typeface="Myanmar3" pitchFamily="18" charset="0"/>
                          <a:cs typeface="Myanmar3" pitchFamily="18" charset="0"/>
                        </a:rPr>
                        <a:t>50%</a:t>
                      </a:r>
                      <a:r>
                        <a:rPr lang="en-US" sz="1600" b="1" baseline="0" dirty="0" smtClean="0">
                          <a:latin typeface="Myanmar3" pitchFamily="18" charset="0"/>
                          <a:cs typeface="Myanmar3" pitchFamily="18" charset="0"/>
                        </a:rPr>
                        <a:t> Flowering stage (days)</a:t>
                      </a:r>
                      <a:endParaRPr lang="en-US" sz="1600" b="1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tx1"/>
                          </a:solidFill>
                          <a:latin typeface="Myanmar3" pitchFamily="18" charset="0"/>
                          <a:cs typeface="Myanmar3" pitchFamily="18" charset="0"/>
                        </a:rPr>
                        <a:t>105 DAS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tx1"/>
                          </a:solidFill>
                          <a:latin typeface="Myanmar3" pitchFamily="18" charset="0"/>
                          <a:cs typeface="Myanmar3" pitchFamily="18" charset="0"/>
                        </a:rPr>
                        <a:t>106 DAS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tx1"/>
                          </a:solidFill>
                          <a:latin typeface="Myanmar3" pitchFamily="18" charset="0"/>
                          <a:cs typeface="Myanmar3" pitchFamily="18" charset="0"/>
                        </a:rPr>
                        <a:t>95 DAS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tx1"/>
                          </a:solidFill>
                          <a:latin typeface="Myanmar3" pitchFamily="18" charset="0"/>
                          <a:cs typeface="Myanmar3" pitchFamily="18" charset="0"/>
                        </a:rPr>
                        <a:t>95 DAS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</a:tr>
              <a:tr h="636186">
                <a:tc>
                  <a:txBody>
                    <a:bodyPr/>
                    <a:lstStyle/>
                    <a:p>
                      <a:pPr algn="ctr"/>
                      <a:r>
                        <a:rPr lang="en-US" sz="1600" b="1" smtClean="0">
                          <a:latin typeface="Myanmar3" pitchFamily="18" charset="0"/>
                          <a:cs typeface="Myanmar3" pitchFamily="18" charset="0"/>
                        </a:rPr>
                        <a:t>2</a:t>
                      </a:r>
                      <a:endParaRPr lang="en-US" sz="1600" b="1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b="1" dirty="0" smtClean="0">
                          <a:latin typeface="Myanmar3" pitchFamily="18" charset="0"/>
                          <a:cs typeface="Myanmar3" pitchFamily="18" charset="0"/>
                        </a:rPr>
                        <a:t>No.</a:t>
                      </a:r>
                      <a:r>
                        <a:rPr lang="en-US" sz="1600" b="1" baseline="0" dirty="0" smtClean="0">
                          <a:latin typeface="Myanmar3" pitchFamily="18" charset="0"/>
                          <a:cs typeface="Myanmar3" pitchFamily="18" charset="0"/>
                        </a:rPr>
                        <a:t> of p</a:t>
                      </a:r>
                      <a:r>
                        <a:rPr lang="en-US" sz="1600" b="1" dirty="0" smtClean="0">
                          <a:latin typeface="Myanmar3" pitchFamily="18" charset="0"/>
                          <a:cs typeface="Myanmar3" pitchFamily="18" charset="0"/>
                        </a:rPr>
                        <a:t>anicles per hill</a:t>
                      </a:r>
                      <a:endParaRPr lang="en-US" sz="1600" b="1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latin typeface="Myanmar3" pitchFamily="18" charset="0"/>
                          <a:cs typeface="Myanmar3" pitchFamily="18" charset="0"/>
                        </a:rPr>
                        <a:t>13</a:t>
                      </a:r>
                      <a:endParaRPr lang="en-US" sz="1600" b="1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smtClean="0">
                          <a:latin typeface="Myanmar3" pitchFamily="18" charset="0"/>
                          <a:cs typeface="Myanmar3" pitchFamily="18" charset="0"/>
                        </a:rPr>
                        <a:t>12</a:t>
                      </a:r>
                      <a:endParaRPr lang="en-US" sz="1600" b="1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smtClean="0">
                          <a:latin typeface="Myanmar3" pitchFamily="18" charset="0"/>
                          <a:cs typeface="Myanmar3" pitchFamily="18" charset="0"/>
                        </a:rPr>
                        <a:t>7</a:t>
                      </a:r>
                      <a:endParaRPr lang="en-US" sz="1600" b="1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latin typeface="Myanmar3" pitchFamily="18" charset="0"/>
                          <a:cs typeface="Myanmar3" pitchFamily="18" charset="0"/>
                        </a:rPr>
                        <a:t>4</a:t>
                      </a:r>
                      <a:endParaRPr lang="en-US" sz="1600" b="1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</a:tr>
              <a:tr h="636186">
                <a:tc>
                  <a:txBody>
                    <a:bodyPr/>
                    <a:lstStyle/>
                    <a:p>
                      <a:pPr algn="ctr"/>
                      <a:r>
                        <a:rPr lang="en-US" sz="1600" b="1" smtClean="0">
                          <a:latin typeface="Myanmar3" pitchFamily="18" charset="0"/>
                          <a:cs typeface="Myanmar3" pitchFamily="18" charset="0"/>
                        </a:rPr>
                        <a:t>3</a:t>
                      </a:r>
                      <a:endParaRPr lang="en-US" sz="1600" b="1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b="1" dirty="0" smtClean="0">
                          <a:latin typeface="Myanmar3" pitchFamily="18" charset="0"/>
                          <a:cs typeface="Myanmar3" pitchFamily="18" charset="0"/>
                        </a:rPr>
                        <a:t>No. of grains</a:t>
                      </a:r>
                      <a:r>
                        <a:rPr lang="en-US" sz="1600" b="1" baseline="0" dirty="0" smtClean="0">
                          <a:latin typeface="Myanmar3" pitchFamily="18" charset="0"/>
                          <a:cs typeface="Myanmar3" pitchFamily="18" charset="0"/>
                        </a:rPr>
                        <a:t> </a:t>
                      </a:r>
                      <a:r>
                        <a:rPr lang="en-US" sz="1600" b="1" dirty="0" smtClean="0">
                          <a:latin typeface="Myanmar3" pitchFamily="18" charset="0"/>
                          <a:cs typeface="Myanmar3" pitchFamily="18" charset="0"/>
                        </a:rPr>
                        <a:t>per panicle</a:t>
                      </a:r>
                      <a:endParaRPr lang="en-US" sz="1600" b="1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latin typeface="Myanmar3" pitchFamily="18" charset="0"/>
                          <a:cs typeface="Myanmar3" pitchFamily="18" charset="0"/>
                        </a:rPr>
                        <a:t>119</a:t>
                      </a:r>
                      <a:endParaRPr lang="en-US" sz="1600" b="1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latin typeface="Myanmar3" pitchFamily="18" charset="0"/>
                          <a:cs typeface="Myanmar3" pitchFamily="18" charset="0"/>
                        </a:rPr>
                        <a:t>77</a:t>
                      </a:r>
                      <a:endParaRPr lang="en-US" sz="1600" b="1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latin typeface="Myanmar3" pitchFamily="18" charset="0"/>
                          <a:cs typeface="Myanmar3" pitchFamily="18" charset="0"/>
                        </a:rPr>
                        <a:t>77</a:t>
                      </a:r>
                      <a:endParaRPr lang="en-US" sz="1600" b="1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latin typeface="Myanmar3" pitchFamily="18" charset="0"/>
                          <a:cs typeface="Myanmar3" pitchFamily="18" charset="0"/>
                        </a:rPr>
                        <a:t>73</a:t>
                      </a:r>
                      <a:endParaRPr lang="en-US" sz="1600" b="1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</a:tr>
              <a:tr h="651597">
                <a:tc>
                  <a:txBody>
                    <a:bodyPr/>
                    <a:lstStyle/>
                    <a:p>
                      <a:pPr algn="ctr"/>
                      <a:r>
                        <a:rPr lang="en-US" sz="1600" b="1" smtClean="0">
                          <a:latin typeface="Myanmar3" pitchFamily="18" charset="0"/>
                          <a:cs typeface="Myanmar3" pitchFamily="18" charset="0"/>
                        </a:rPr>
                        <a:t>4</a:t>
                      </a:r>
                      <a:endParaRPr lang="en-US" sz="1600" b="1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r>
                        <a:rPr lang="en-PH" sz="1600" b="1" dirty="0" smtClean="0">
                          <a:latin typeface="Myanmar3" pitchFamily="18" charset="0"/>
                          <a:cs typeface="Myanmar3" pitchFamily="18" charset="0"/>
                        </a:rPr>
                        <a:t>Filled grains percent </a:t>
                      </a:r>
                      <a:endParaRPr lang="en-PH" sz="1600" b="1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1600" b="1" dirty="0" smtClean="0">
                          <a:solidFill>
                            <a:schemeClr val="tx1"/>
                          </a:solidFill>
                          <a:latin typeface="Myanmar3" pitchFamily="18" charset="0"/>
                          <a:cs typeface="Myanmar3" pitchFamily="18" charset="0"/>
                        </a:rPr>
                        <a:t>84.93</a:t>
                      </a:r>
                      <a:endParaRPr lang="en-PH" sz="1600" b="1" dirty="0">
                        <a:solidFill>
                          <a:schemeClr val="tx1"/>
                        </a:solidFill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1600" b="1" dirty="0" smtClean="0">
                          <a:solidFill>
                            <a:schemeClr val="tx1"/>
                          </a:solidFill>
                          <a:latin typeface="Myanmar3" pitchFamily="18" charset="0"/>
                          <a:cs typeface="Myanmar3" pitchFamily="18" charset="0"/>
                        </a:rPr>
                        <a:t>84.41</a:t>
                      </a:r>
                      <a:endParaRPr lang="en-PH" sz="1600" b="1" dirty="0">
                        <a:solidFill>
                          <a:schemeClr val="tx1"/>
                        </a:solidFill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1600" b="1" dirty="0" smtClean="0">
                          <a:solidFill>
                            <a:schemeClr val="tx1"/>
                          </a:solidFill>
                          <a:latin typeface="Myanmar3" pitchFamily="18" charset="0"/>
                          <a:cs typeface="Myanmar3" pitchFamily="18" charset="0"/>
                        </a:rPr>
                        <a:t>76.60</a:t>
                      </a:r>
                      <a:endParaRPr lang="en-PH" sz="1600" b="1" dirty="0">
                        <a:solidFill>
                          <a:schemeClr val="tx1"/>
                        </a:solidFill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1600" b="1" dirty="0" smtClean="0">
                          <a:solidFill>
                            <a:schemeClr val="tx1"/>
                          </a:solidFill>
                          <a:latin typeface="Myanmar3" pitchFamily="18" charset="0"/>
                          <a:cs typeface="Myanmar3" pitchFamily="18" charset="0"/>
                        </a:rPr>
                        <a:t>83.30</a:t>
                      </a:r>
                      <a:endParaRPr lang="en-PH" sz="1600" b="1" dirty="0">
                        <a:solidFill>
                          <a:schemeClr val="tx1"/>
                        </a:solidFill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</a:tr>
              <a:tr h="605911">
                <a:tc>
                  <a:txBody>
                    <a:bodyPr/>
                    <a:lstStyle/>
                    <a:p>
                      <a:pPr algn="ctr"/>
                      <a:r>
                        <a:rPr lang="en-US" sz="1600" b="1" smtClean="0">
                          <a:latin typeface="Myanmar3" pitchFamily="18" charset="0"/>
                          <a:cs typeface="Myanmar3" pitchFamily="18" charset="0"/>
                        </a:rPr>
                        <a:t>5</a:t>
                      </a:r>
                      <a:endParaRPr lang="en-US" sz="1600" b="1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r>
                        <a:rPr lang="en-PH" sz="1600" b="1" dirty="0" smtClean="0">
                          <a:latin typeface="Myanmar3" pitchFamily="18" charset="0"/>
                          <a:cs typeface="Myanmar3" pitchFamily="18" charset="0"/>
                        </a:rPr>
                        <a:t>1000 grain weight (g)</a:t>
                      </a:r>
                      <a:endParaRPr lang="en-PH" sz="1600" b="1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1600" b="1" dirty="0" smtClean="0">
                          <a:solidFill>
                            <a:schemeClr val="tx1"/>
                          </a:solidFill>
                          <a:latin typeface="Myanmar3" pitchFamily="18" charset="0"/>
                          <a:cs typeface="Myanmar3" pitchFamily="18" charset="0"/>
                        </a:rPr>
                        <a:t>27.9</a:t>
                      </a:r>
                      <a:endParaRPr lang="en-PH" sz="1600" b="1" dirty="0">
                        <a:solidFill>
                          <a:schemeClr val="tx1"/>
                        </a:solidFill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1600" b="1" dirty="0" smtClean="0">
                          <a:solidFill>
                            <a:schemeClr val="tx1"/>
                          </a:solidFill>
                          <a:latin typeface="Myanmar3" pitchFamily="18" charset="0"/>
                          <a:cs typeface="Myanmar3" pitchFamily="18" charset="0"/>
                        </a:rPr>
                        <a:t>27.9</a:t>
                      </a:r>
                      <a:endParaRPr lang="en-PH" sz="1600" b="1" dirty="0">
                        <a:solidFill>
                          <a:schemeClr val="tx1"/>
                        </a:solidFill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1600" b="1" dirty="0" smtClean="0">
                          <a:solidFill>
                            <a:schemeClr val="tx1"/>
                          </a:solidFill>
                          <a:latin typeface="Myanmar3" pitchFamily="18" charset="0"/>
                          <a:cs typeface="Myanmar3" pitchFamily="18" charset="0"/>
                        </a:rPr>
                        <a:t>26.8</a:t>
                      </a:r>
                      <a:endParaRPr lang="en-PH" sz="1600" b="1" dirty="0">
                        <a:solidFill>
                          <a:schemeClr val="tx1"/>
                        </a:solidFill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PH" sz="1600" b="1" dirty="0" smtClean="0">
                          <a:solidFill>
                            <a:schemeClr val="tx1"/>
                          </a:solidFill>
                          <a:latin typeface="Myanmar3" pitchFamily="18" charset="0"/>
                          <a:cs typeface="Myanmar3" pitchFamily="18" charset="0"/>
                        </a:rPr>
                        <a:t>25.7</a:t>
                      </a:r>
                      <a:endParaRPr lang="en-PH" sz="1600" b="1" dirty="0">
                        <a:solidFill>
                          <a:schemeClr val="tx1"/>
                        </a:solidFill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</a:tr>
              <a:tr h="708574">
                <a:tc>
                  <a:txBody>
                    <a:bodyPr/>
                    <a:lstStyle/>
                    <a:p>
                      <a:pPr algn="ctr"/>
                      <a:r>
                        <a:rPr lang="en-US" sz="1600" b="1" smtClean="0">
                          <a:latin typeface="Myanmar3" pitchFamily="18" charset="0"/>
                          <a:cs typeface="Myanmar3" pitchFamily="18" charset="0"/>
                        </a:rPr>
                        <a:t>6</a:t>
                      </a:r>
                      <a:endParaRPr lang="en-US" sz="1600" b="1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b="1" dirty="0" smtClean="0">
                          <a:latin typeface="Myanmar3" pitchFamily="18" charset="0"/>
                          <a:cs typeface="Myanmar3" pitchFamily="18" charset="0"/>
                        </a:rPr>
                        <a:t>Grain yield </a:t>
                      </a:r>
                      <a:r>
                        <a:rPr lang="en-US" sz="1600" b="1" baseline="0" dirty="0" smtClean="0">
                          <a:latin typeface="Myanmar3" pitchFamily="18" charset="0"/>
                          <a:cs typeface="Myanmar3" pitchFamily="18" charset="0"/>
                        </a:rPr>
                        <a:t>(</a:t>
                      </a:r>
                      <a:r>
                        <a:rPr lang="en-US" sz="1600" b="1" baseline="0" dirty="0" err="1" smtClean="0">
                          <a:latin typeface="Myanmar3" pitchFamily="18" charset="0"/>
                          <a:cs typeface="Myanmar3" pitchFamily="18" charset="0"/>
                        </a:rPr>
                        <a:t>bsk</a:t>
                      </a:r>
                      <a:r>
                        <a:rPr lang="en-US" sz="1600" b="1" baseline="0" dirty="0" smtClean="0">
                          <a:latin typeface="Myanmar3" pitchFamily="18" charset="0"/>
                          <a:cs typeface="Myanmar3" pitchFamily="18" charset="0"/>
                        </a:rPr>
                        <a:t>/ac)</a:t>
                      </a:r>
                      <a:endParaRPr lang="en-US" sz="1600" b="1" dirty="0"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tx1"/>
                          </a:solidFill>
                          <a:latin typeface="Myanmar3" pitchFamily="18" charset="0"/>
                          <a:cs typeface="Myanmar3" pitchFamily="18" charset="0"/>
                        </a:rPr>
                        <a:t>108.83 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tx1"/>
                          </a:solidFill>
                          <a:latin typeface="Myanmar3" pitchFamily="18" charset="0"/>
                          <a:cs typeface="Myanmar3" pitchFamily="18" charset="0"/>
                        </a:rPr>
                        <a:t>113.00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tx1"/>
                          </a:solidFill>
                          <a:latin typeface="Myanmar3" pitchFamily="18" charset="0"/>
                          <a:cs typeface="Myanmar3" pitchFamily="18" charset="0"/>
                        </a:rPr>
                        <a:t>76.30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tx1"/>
                          </a:solidFill>
                          <a:latin typeface="Myanmar3" pitchFamily="18" charset="0"/>
                          <a:cs typeface="Myanmar3" pitchFamily="18" charset="0"/>
                        </a:rPr>
                        <a:t>68.85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Myanmar3" pitchFamily="18" charset="0"/>
                        <a:cs typeface="Myanmar3" pitchFamily="18" charset="0"/>
                      </a:endParaRPr>
                    </a:p>
                  </a:txBody>
                  <a:tcPr marT="45433" marB="45433" anchor="ctr"/>
                </a:tc>
              </a:tr>
            </a:tbl>
          </a:graphicData>
        </a:graphic>
      </p:graphicFrame>
      <p:sp>
        <p:nvSpPr>
          <p:cNvPr id="16446" name="Title 4"/>
          <p:cNvSpPr>
            <a:spLocks noGrp="1"/>
          </p:cNvSpPr>
          <p:nvPr>
            <p:ph type="title"/>
          </p:nvPr>
        </p:nvSpPr>
        <p:spPr>
          <a:xfrm>
            <a:off x="381000" y="762000"/>
            <a:ext cx="8610600" cy="457200"/>
          </a:xfrm>
        </p:spPr>
        <p:txBody>
          <a:bodyPr/>
          <a:lstStyle/>
          <a:p>
            <a:r>
              <a:rPr lang="en-PH" altLang="en-US" sz="1600" b="1" dirty="0" smtClean="0">
                <a:latin typeface="Myanmar3" pitchFamily="18" charset="0"/>
                <a:cs typeface="Myanmar3" pitchFamily="18" charset="0"/>
              </a:rPr>
              <a:t>Yield and yield components of rice grown by different planting methods ( data collection )</a:t>
            </a:r>
          </a:p>
        </p:txBody>
      </p:sp>
      <p:sp>
        <p:nvSpPr>
          <p:cNvPr id="16447" name="Rectangle 1"/>
          <p:cNvSpPr>
            <a:spLocks noChangeArrowheads="1"/>
          </p:cNvSpPr>
          <p:nvPr/>
        </p:nvSpPr>
        <p:spPr bwMode="auto">
          <a:xfrm>
            <a:off x="547688" y="6335713"/>
            <a:ext cx="27638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800" b="1">
                <a:latin typeface="Times New Roman" pitchFamily="18" charset="0"/>
                <a:cs typeface="Times New Roman" pitchFamily="18" charset="0"/>
              </a:rPr>
              <a:t>* DAS – days after sowing</a:t>
            </a:r>
          </a:p>
        </p:txBody>
      </p:sp>
      <p:sp>
        <p:nvSpPr>
          <p:cNvPr id="16448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40475"/>
            <a:ext cx="2133600" cy="3651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FCCFE8E-CDF7-49F5-B51A-3A9A89A3CC95}" type="slidenum">
              <a:rPr lang="en-US" sz="1800" smtClean="0">
                <a:solidFill>
                  <a:srgbClr val="FF1313"/>
                </a:solidFill>
              </a:rPr>
              <a:pPr eaLnBrk="1" hangingPunct="1"/>
              <a:t>16</a:t>
            </a:fld>
            <a:endParaRPr lang="en-US" sz="1800" smtClean="0">
              <a:solidFill>
                <a:srgbClr val="FF1313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457200" y="152400"/>
            <a:ext cx="8229600" cy="86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PH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yanmar3" pitchFamily="18" charset="0"/>
                <a:ea typeface="+mj-ea"/>
                <a:cs typeface="Myanmar3" pitchFamily="18" charset="0"/>
              </a:rPr>
              <a:t>RESULTS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651420444"/>
              </p:ext>
            </p:extLst>
          </p:nvPr>
        </p:nvGraphicFramePr>
        <p:xfrm>
          <a:off x="304800" y="533400"/>
          <a:ext cx="8458200" cy="4953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8435" name="TextBox 4"/>
          <p:cNvSpPr txBox="1">
            <a:spLocks noChangeArrowheads="1"/>
          </p:cNvSpPr>
          <p:nvPr/>
        </p:nvSpPr>
        <p:spPr bwMode="auto">
          <a:xfrm>
            <a:off x="304800" y="5692775"/>
            <a:ext cx="8458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en-PH" altLang="en-US" sz="2000" b="1" dirty="0">
                <a:latin typeface="Myanmar3" pitchFamily="18" charset="0"/>
              </a:rPr>
              <a:t>Fig 2. Grain yield of </a:t>
            </a:r>
            <a:r>
              <a:rPr lang="en-PH" altLang="en-US" sz="2000" b="1" dirty="0" smtClean="0">
                <a:latin typeface="Myanmar3" pitchFamily="18" charset="0"/>
              </a:rPr>
              <a:t>monsoon </a:t>
            </a:r>
            <a:r>
              <a:rPr lang="en-PH" altLang="en-US" sz="2000" b="1" dirty="0">
                <a:latin typeface="Myanmar3" pitchFamily="18" charset="0"/>
              </a:rPr>
              <a:t>rice grown by four </a:t>
            </a:r>
            <a:r>
              <a:rPr lang="en-PH" altLang="en-US" sz="2000" b="1" dirty="0" smtClean="0">
                <a:latin typeface="Myanmar3" pitchFamily="18" charset="0"/>
              </a:rPr>
              <a:t>cultivation </a:t>
            </a:r>
            <a:r>
              <a:rPr lang="en-PH" altLang="en-US" sz="2000" b="1" dirty="0">
                <a:latin typeface="Myanmar3" pitchFamily="18" charset="0"/>
              </a:rPr>
              <a:t>methods </a:t>
            </a:r>
          </a:p>
        </p:txBody>
      </p:sp>
      <p:sp>
        <p:nvSpPr>
          <p:cNvPr id="1843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DFF9B5F-0D3A-4967-8039-A60D1D5A2618}" type="slidenum">
              <a:rPr lang="en-US" sz="1800" smtClean="0">
                <a:solidFill>
                  <a:srgbClr val="FF1313"/>
                </a:solidFill>
              </a:rPr>
              <a:pPr eaLnBrk="1" hangingPunct="1"/>
              <a:t>17</a:t>
            </a:fld>
            <a:endParaRPr lang="en-US" sz="1800" smtClean="0">
              <a:solidFill>
                <a:srgbClr val="FF131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3687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1000">
              <a:srgbClr val="9CB86E"/>
            </a:gs>
            <a:gs pos="16000">
              <a:schemeClr val="accent1">
                <a:lumMod val="20000"/>
                <a:lumOff val="80000"/>
              </a:schemeClr>
            </a:gs>
            <a:gs pos="2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495800"/>
          </a:xfrm>
        </p:spPr>
        <p:txBody>
          <a:bodyPr/>
          <a:lstStyle/>
          <a:p>
            <a:pPr eaLnBrk="1" hangingPunct="1"/>
            <a:r>
              <a:rPr lang="en-US" altLang="en-US" sz="2400" dirty="0" smtClean="0">
                <a:latin typeface="Myanmar3" pitchFamily="18" charset="0"/>
                <a:cs typeface="Myanmar3" pitchFamily="18" charset="0"/>
              </a:rPr>
              <a:t>More tillers and  better root growth in SRI and BMP methods.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400" dirty="0" smtClean="0">
                <a:latin typeface="Myanmar3" pitchFamily="18" charset="0"/>
                <a:cs typeface="Myanmar3" pitchFamily="18" charset="0"/>
              </a:rPr>
              <a:t>High filled grain percentage and high 1000 grain weight.</a:t>
            </a:r>
          </a:p>
          <a:p>
            <a:pPr eaLnBrk="1" hangingPunct="1"/>
            <a:r>
              <a:rPr lang="en-US" altLang="en-US" sz="2400" dirty="0" smtClean="0">
                <a:latin typeface="Myanmar3" pitchFamily="18" charset="0"/>
                <a:cs typeface="Myanmar3" pitchFamily="18" charset="0"/>
              </a:rPr>
              <a:t>The highest grain yield (113 </a:t>
            </a:r>
            <a:r>
              <a:rPr lang="en-US" altLang="en-US" sz="2400" dirty="0" err="1" smtClean="0">
                <a:latin typeface="Myanmar3" pitchFamily="18" charset="0"/>
                <a:cs typeface="Myanmar3" pitchFamily="18" charset="0"/>
              </a:rPr>
              <a:t>bsk</a:t>
            </a:r>
            <a:r>
              <a:rPr lang="en-US" altLang="en-US" sz="2400" dirty="0" smtClean="0">
                <a:latin typeface="Myanmar3" pitchFamily="18" charset="0"/>
                <a:cs typeface="Myanmar3" pitchFamily="18" charset="0"/>
              </a:rPr>
              <a:t>/ac) from BMP and second highest yield (108.83 </a:t>
            </a:r>
            <a:r>
              <a:rPr lang="en-US" altLang="en-US" sz="2400" dirty="0" err="1" smtClean="0">
                <a:latin typeface="Myanmar3" pitchFamily="18" charset="0"/>
                <a:cs typeface="Myanmar3" pitchFamily="18" charset="0"/>
              </a:rPr>
              <a:t>bsk</a:t>
            </a:r>
            <a:r>
              <a:rPr lang="en-US" altLang="en-US" sz="2400" dirty="0" smtClean="0">
                <a:latin typeface="Myanmar3" pitchFamily="18" charset="0"/>
                <a:cs typeface="Myanmar3" pitchFamily="18" charset="0"/>
              </a:rPr>
              <a:t>/ac) from SRI.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400" dirty="0" smtClean="0">
                <a:latin typeface="Myanmar3" pitchFamily="18" charset="0"/>
                <a:cs typeface="Myanmar3" pitchFamily="18" charset="0"/>
              </a:rPr>
              <a:t>Low grain yield (76.30 </a:t>
            </a:r>
            <a:r>
              <a:rPr lang="en-US" altLang="en-US" sz="2400" dirty="0" err="1" smtClean="0">
                <a:latin typeface="Myanmar3" pitchFamily="18" charset="0"/>
                <a:cs typeface="Myanmar3" pitchFamily="18" charset="0"/>
              </a:rPr>
              <a:t>bsk</a:t>
            </a:r>
            <a:r>
              <a:rPr lang="en-US" altLang="en-US" sz="2400" dirty="0" smtClean="0">
                <a:latin typeface="Myanmar3" pitchFamily="18" charset="0"/>
                <a:cs typeface="Myanmar3" pitchFamily="18" charset="0"/>
              </a:rPr>
              <a:t>/ac) from seeder  method</a:t>
            </a:r>
          </a:p>
          <a:p>
            <a:pPr eaLnBrk="1" hangingPunct="1"/>
            <a:r>
              <a:rPr lang="en-US" altLang="en-US" sz="2400" dirty="0" smtClean="0">
                <a:latin typeface="Myanmar3" pitchFamily="18" charset="0"/>
                <a:cs typeface="Myanmar3" pitchFamily="18" charset="0"/>
              </a:rPr>
              <a:t>The lowest grain yield (68.85 </a:t>
            </a:r>
            <a:r>
              <a:rPr lang="en-US" altLang="en-US" sz="2400" dirty="0" err="1" smtClean="0">
                <a:latin typeface="Myanmar3" pitchFamily="18" charset="0"/>
                <a:cs typeface="Myanmar3" pitchFamily="18" charset="0"/>
              </a:rPr>
              <a:t>bsk</a:t>
            </a:r>
            <a:r>
              <a:rPr lang="en-US" altLang="en-US" sz="2400" dirty="0" smtClean="0">
                <a:latin typeface="Myanmar3" pitchFamily="18" charset="0"/>
                <a:cs typeface="Myanmar3" pitchFamily="18" charset="0"/>
              </a:rPr>
              <a:t>/ac) from broadcasting method.</a:t>
            </a:r>
          </a:p>
          <a:p>
            <a:pPr eaLnBrk="1" hangingPunct="1"/>
            <a:r>
              <a:rPr lang="en-US" altLang="en-US" sz="2400" dirty="0" smtClean="0">
                <a:latin typeface="Myanmar3" pitchFamily="18" charset="0"/>
                <a:cs typeface="Myanmar3" pitchFamily="18" charset="0"/>
              </a:rPr>
              <a:t>Broadcasting method (more infected of pests and diseases).</a:t>
            </a:r>
          </a:p>
          <a:p>
            <a:pPr eaLnBrk="1" hangingPunct="1">
              <a:lnSpc>
                <a:spcPct val="150000"/>
              </a:lnSpc>
            </a:pPr>
            <a:endParaRPr lang="en-US" altLang="en-US" sz="2400" i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alt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PH" sz="2000" dirty="0" smtClean="0"/>
          </a:p>
        </p:txBody>
      </p:sp>
      <p:sp>
        <p:nvSpPr>
          <p:cNvPr id="1536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PH" altLang="en-US" sz="4000" b="1" dirty="0" smtClean="0">
                <a:latin typeface="Myanmar3" pitchFamily="18" charset="0"/>
                <a:cs typeface="Myanmar3" pitchFamily="18" charset="0"/>
              </a:rPr>
              <a:t>DISCUSSION</a:t>
            </a:r>
          </a:p>
        </p:txBody>
      </p:sp>
      <p:sp>
        <p:nvSpPr>
          <p:cNvPr id="15364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6629400" y="6172200"/>
            <a:ext cx="2133600" cy="3651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B27833C-EEDE-4433-B201-BF3A78F6F62C}" type="slidenum">
              <a:rPr lang="en-US" sz="1800" smtClean="0">
                <a:solidFill>
                  <a:srgbClr val="FF1313"/>
                </a:solidFill>
              </a:rPr>
              <a:pPr eaLnBrk="1" hangingPunct="1"/>
              <a:t>18</a:t>
            </a:fld>
            <a:endParaRPr lang="en-US" sz="1800" smtClean="0">
              <a:solidFill>
                <a:srgbClr val="FF1313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92999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868362"/>
          </a:xfrm>
          <a:solidFill>
            <a:srgbClr val="008000">
              <a:alpha val="72156"/>
            </a:srgbClr>
          </a:solidFill>
        </p:spPr>
        <p:txBody>
          <a:bodyPr/>
          <a:lstStyle/>
          <a:p>
            <a:pPr eaLnBrk="1" hangingPunct="1"/>
            <a:r>
              <a:rPr lang="en-US" altLang="en-US" sz="3600" b="1" dirty="0" smtClean="0">
                <a:solidFill>
                  <a:schemeClr val="bg1"/>
                </a:solidFill>
                <a:latin typeface="Myanmar3" pitchFamily="18" charset="0"/>
                <a:cs typeface="Myanmar3" pitchFamily="18" charset="0"/>
              </a:rPr>
              <a:t>CONCLUSION AND SUGGESTION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381000" y="1828800"/>
            <a:ext cx="8534400" cy="3962400"/>
          </a:xfrm>
        </p:spPr>
        <p:txBody>
          <a:bodyPr/>
          <a:lstStyle/>
          <a:p>
            <a:pPr eaLnBrk="1" hangingPunct="1"/>
            <a:r>
              <a:rPr lang="en-US" altLang="en-US" sz="2200" dirty="0" smtClean="0">
                <a:latin typeface="Myanmar3" pitchFamily="18" charset="0"/>
                <a:cs typeface="Myanmar3" pitchFamily="18" charset="0"/>
              </a:rPr>
              <a:t>The highest grain yield from BMP and the lowest yield from broadcasting method.</a:t>
            </a:r>
          </a:p>
          <a:p>
            <a:pPr eaLnBrk="1" hangingPunct="1"/>
            <a:r>
              <a:rPr lang="en-US" altLang="en-US" sz="2200" dirty="0" smtClean="0">
                <a:latin typeface="Myanmar3" pitchFamily="18" charset="0"/>
                <a:cs typeface="Myanmar3" pitchFamily="18" charset="0"/>
              </a:rPr>
              <a:t>SRI,BMP and Seeder - Easier for weeds, </a:t>
            </a:r>
            <a:r>
              <a:rPr lang="en-US" altLang="en-US" sz="2200" dirty="0">
                <a:latin typeface="Myanmar3" pitchFamily="18" charset="0"/>
                <a:cs typeface="Myanmar3" pitchFamily="18" charset="0"/>
              </a:rPr>
              <a:t>pests and diseases </a:t>
            </a:r>
            <a:r>
              <a:rPr lang="en-US" altLang="en-US" sz="2200" dirty="0" smtClean="0">
                <a:latin typeface="Myanmar3" pitchFamily="18" charset="0"/>
                <a:cs typeface="Myanmar3" pitchFamily="18" charset="0"/>
              </a:rPr>
              <a:t>control and nutrient </a:t>
            </a:r>
            <a:r>
              <a:rPr lang="en-US" altLang="en-US" sz="2200" dirty="0">
                <a:latin typeface="Myanmar3" pitchFamily="18" charset="0"/>
                <a:cs typeface="Myanmar3" pitchFamily="18" charset="0"/>
              </a:rPr>
              <a:t>management </a:t>
            </a:r>
            <a:r>
              <a:rPr lang="en-US" altLang="en-US" sz="2200" dirty="0" smtClean="0">
                <a:latin typeface="Myanmar3" pitchFamily="18" charset="0"/>
                <a:cs typeface="Myanmar3" pitchFamily="18" charset="0"/>
              </a:rPr>
              <a:t>but more </a:t>
            </a:r>
            <a:r>
              <a:rPr lang="en-US" altLang="en-US" sz="2200" dirty="0" err="1" smtClean="0">
                <a:latin typeface="Myanmar3" pitchFamily="18" charset="0"/>
                <a:cs typeface="Myanmar3" pitchFamily="18" charset="0"/>
              </a:rPr>
              <a:t>labours</a:t>
            </a:r>
            <a:r>
              <a:rPr lang="en-US" altLang="en-US" sz="2200" dirty="0" smtClean="0">
                <a:latin typeface="Myanmar3" pitchFamily="18" charset="0"/>
                <a:cs typeface="Myanmar3" pitchFamily="18" charset="0"/>
              </a:rPr>
              <a:t> and intensive care are needed.</a:t>
            </a:r>
          </a:p>
          <a:p>
            <a:pPr eaLnBrk="1" hangingPunct="1"/>
            <a:r>
              <a:rPr lang="en-US" altLang="en-US" sz="2200" dirty="0" smtClean="0">
                <a:latin typeface="Myanmar3" pitchFamily="18" charset="0"/>
                <a:cs typeface="Myanmar3" pitchFamily="18" charset="0"/>
              </a:rPr>
              <a:t>Most rural farmers prefer seeder method (less </a:t>
            </a:r>
            <a:r>
              <a:rPr lang="en-US" altLang="en-US" sz="2200" dirty="0" err="1" smtClean="0">
                <a:latin typeface="Myanmar3" pitchFamily="18" charset="0"/>
                <a:cs typeface="Myanmar3" pitchFamily="18" charset="0"/>
              </a:rPr>
              <a:t>labour</a:t>
            </a:r>
            <a:r>
              <a:rPr lang="en-US" altLang="en-US" sz="2200" dirty="0" smtClean="0">
                <a:latin typeface="Myanmar3" pitchFamily="18" charset="0"/>
                <a:cs typeface="Myanmar3" pitchFamily="18" charset="0"/>
              </a:rPr>
              <a:t>  needed).</a:t>
            </a:r>
          </a:p>
          <a:p>
            <a:pPr eaLnBrk="1" hangingPunct="1"/>
            <a:r>
              <a:rPr lang="en-US" altLang="en-US" sz="2200" dirty="0" smtClean="0">
                <a:latin typeface="Myanmar3" pitchFamily="18" charset="0"/>
                <a:cs typeface="Myanmar3" pitchFamily="18" charset="0"/>
              </a:rPr>
              <a:t>Convince more farmers in </a:t>
            </a:r>
            <a:r>
              <a:rPr lang="en-US" altLang="en-US" sz="2200" dirty="0" err="1" smtClean="0">
                <a:latin typeface="Myanmar3" pitchFamily="18" charset="0"/>
                <a:cs typeface="Myanmar3" pitchFamily="18" charset="0"/>
              </a:rPr>
              <a:t>Banmaw</a:t>
            </a:r>
            <a:r>
              <a:rPr lang="en-US" altLang="en-US" sz="2200" dirty="0">
                <a:latin typeface="Myanmar3" pitchFamily="18" charset="0"/>
                <a:cs typeface="Myanmar3" pitchFamily="18" charset="0"/>
              </a:rPr>
              <a:t>,</a:t>
            </a:r>
            <a:r>
              <a:rPr lang="en-US" altLang="en-US" sz="2200" dirty="0" smtClean="0">
                <a:latin typeface="Myanmar3" pitchFamily="18" charset="0"/>
                <a:cs typeface="Myanmar3" pitchFamily="18" charset="0"/>
              </a:rPr>
              <a:t> adopted high yielding </a:t>
            </a:r>
            <a:r>
              <a:rPr lang="en-PH" altLang="en-US" sz="2400" dirty="0">
                <a:latin typeface="Myanmar3" pitchFamily="18" charset="0"/>
              </a:rPr>
              <a:t>cultivation</a:t>
            </a:r>
            <a:r>
              <a:rPr lang="en-US" altLang="en-US" sz="2200" dirty="0" smtClean="0">
                <a:latin typeface="Myanmar3" pitchFamily="18" charset="0"/>
                <a:cs typeface="Myanmar3" pitchFamily="18" charset="0"/>
              </a:rPr>
              <a:t> methods such as BMP and SRI.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200" dirty="0" smtClean="0">
                <a:latin typeface="Myanmar3" pitchFamily="18" charset="0"/>
                <a:cs typeface="Myanmar3" pitchFamily="18" charset="0"/>
              </a:rPr>
              <a:t>Need to take into account of cost and benefit ratio.</a:t>
            </a:r>
          </a:p>
          <a:p>
            <a:pPr marL="0" indent="0" eaLnBrk="1" hangingPunct="1">
              <a:lnSpc>
                <a:spcPct val="150000"/>
              </a:lnSpc>
              <a:buNone/>
            </a:pPr>
            <a:endParaRPr lang="en-US" alt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alt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alt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alt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alt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alt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alt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alt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60" name="Slide Number Placeholder 1"/>
          <p:cNvSpPr>
            <a:spLocks noGrp="1"/>
          </p:cNvSpPr>
          <p:nvPr>
            <p:ph type="sldNum" sz="quarter" idx="12"/>
          </p:nvPr>
        </p:nvSpPr>
        <p:spPr bwMode="auto">
          <a:xfrm>
            <a:off x="6629400" y="6019800"/>
            <a:ext cx="2057400" cy="3651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4477021-0887-4C5D-9E17-3BF8E7555E68}" type="slidenum">
              <a:rPr lang="en-US" sz="1800" smtClean="0">
                <a:solidFill>
                  <a:srgbClr val="FF1313"/>
                </a:solidFill>
              </a:rPr>
              <a:pPr eaLnBrk="1" hangingPunct="1"/>
              <a:t>19</a:t>
            </a:fld>
            <a:endParaRPr lang="en-US" sz="1800" smtClean="0">
              <a:solidFill>
                <a:srgbClr val="FF1313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4"/>
          <p:cNvSpPr>
            <a:spLocks noGrp="1"/>
          </p:cNvSpPr>
          <p:nvPr>
            <p:ph type="sldNum" sz="quarter" idx="12"/>
          </p:nvPr>
        </p:nvSpPr>
        <p:spPr bwMode="auto">
          <a:xfrm>
            <a:off x="6629400" y="6172200"/>
            <a:ext cx="2133600" cy="3651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6CEBDBD-C44D-41A7-8F76-995763D02625}" type="slidenum">
              <a:rPr lang="en-US" sz="1800" smtClean="0">
                <a:solidFill>
                  <a:srgbClr val="FF1313"/>
                </a:solidFill>
              </a:rPr>
              <a:pPr eaLnBrk="1" hangingPunct="1"/>
              <a:t>20</a:t>
            </a:fld>
            <a:endParaRPr lang="en-US" sz="1800" smtClean="0">
              <a:solidFill>
                <a:srgbClr val="FF1313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19100" y="533400"/>
            <a:ext cx="8458200" cy="5943600"/>
          </a:xfrm>
          <a:prstGeom prst="roundRect">
            <a:avLst/>
          </a:prstGeom>
          <a:solidFill>
            <a:srgbClr val="92D050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  <a:softEdge rad="635000"/>
          </a:effectLst>
        </p:spPr>
        <p:style>
          <a:lnRef idx="0">
            <a:schemeClr val="accent3"/>
          </a:lnRef>
          <a:fillRef idx="1003">
            <a:schemeClr val="dk1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981200" y="2851303"/>
            <a:ext cx="5562600" cy="101566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b="1" dirty="0" smtClean="0">
                <a:ln w="11430">
                  <a:solidFill>
                    <a:schemeClr val="tx1"/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yanmar3" pitchFamily="18" charset="0"/>
                <a:cs typeface="Myanmar3" pitchFamily="18" charset="0"/>
              </a:rPr>
              <a:t>THANK YOU</a:t>
            </a:r>
            <a:endParaRPr lang="en-US" b="1" dirty="0">
              <a:ln w="11430">
                <a:solidFill>
                  <a:schemeClr val="tx1"/>
                </a:solidFill>
              </a:ln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yanmar3" pitchFamily="18" charset="0"/>
              <a:cs typeface="Myanmar3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blipFill rotWithShape="1">
          <a:blip xmlns:r="http://schemas.openxmlformats.org/officeDocument/2006/relationships" r:embed="rId1"/>
          <a:stretch>
            <a:fillRect l="-706" t="-1299" r="-908" b="-4329"/>
          </a:stretch>
        </a:blipFill>
        <a:ln>
          <a:noFill/>
        </a:ln>
        <a:extLst>
          <a:ext uri="{91240B29-F687-4F45-9708-019B960494DF}">
            <a14:hiddenLine xmlns:a14="http://schemas.microsoft.com/office/drawing/2010/main" xmlns="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/>
      <a:lstStyle>
        <a:defPPr>
          <a:defRPr>
            <a:noFill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2700</TotalTime>
  <Words>632</Words>
  <Application>Microsoft Office PowerPoint</Application>
  <PresentationFormat>On-screen Show (4:3)</PresentationFormat>
  <Paragraphs>215</Paragraphs>
  <Slides>20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Evaluation of yield and yield Components of Monsoon Rice Grown by Cultivation Methods </vt:lpstr>
      <vt:lpstr>Information about Banmaw Township</vt:lpstr>
      <vt:lpstr>INTRODUCTION</vt:lpstr>
      <vt:lpstr>OBJECTIVES</vt:lpstr>
      <vt:lpstr>ACTIVITIES </vt:lpstr>
      <vt:lpstr>Table 1. Activities of Different Cultivation Methods </vt:lpstr>
      <vt:lpstr>Treatment 1. System of Rice Intensification (SRI)</vt:lpstr>
      <vt:lpstr>Slide 8</vt:lpstr>
      <vt:lpstr>Slide 9</vt:lpstr>
      <vt:lpstr>Slide 10</vt:lpstr>
      <vt:lpstr>Slide 11</vt:lpstr>
      <vt:lpstr>Slide 12</vt:lpstr>
      <vt:lpstr>Slide 13</vt:lpstr>
      <vt:lpstr>Slide 14</vt:lpstr>
      <vt:lpstr>Field day</vt:lpstr>
      <vt:lpstr>Yield and yield components of rice grown by different planting methods ( data collection )</vt:lpstr>
      <vt:lpstr>Slide 17</vt:lpstr>
      <vt:lpstr>DISCUSSION</vt:lpstr>
      <vt:lpstr>CONCLUSION AND SUGGESTION</vt:lpstr>
      <vt:lpstr>Slide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user</cp:lastModifiedBy>
  <cp:revision>394</cp:revision>
  <cp:lastPrinted>2019-01-19T19:55:18Z</cp:lastPrinted>
  <dcterms:created xsi:type="dcterms:W3CDTF">2011-06-24T03:33:34Z</dcterms:created>
  <dcterms:modified xsi:type="dcterms:W3CDTF">2019-01-28T11:15:36Z</dcterms:modified>
</cp:coreProperties>
</file>