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26" r:id="rId2"/>
    <p:sldId id="310" r:id="rId3"/>
    <p:sldId id="359" r:id="rId4"/>
    <p:sldId id="356" r:id="rId5"/>
    <p:sldId id="357" r:id="rId6"/>
    <p:sldId id="329" r:id="rId7"/>
    <p:sldId id="347" r:id="rId8"/>
    <p:sldId id="348" r:id="rId9"/>
    <p:sldId id="349" r:id="rId10"/>
    <p:sldId id="350" r:id="rId11"/>
    <p:sldId id="351" r:id="rId12"/>
    <p:sldId id="323" r:id="rId13"/>
    <p:sldId id="331" r:id="rId14"/>
    <p:sldId id="353" r:id="rId15"/>
    <p:sldId id="354" r:id="rId16"/>
    <p:sldId id="355" r:id="rId17"/>
    <p:sldId id="345" r:id="rId18"/>
    <p:sldId id="358" r:id="rId19"/>
    <p:sldId id="325" r:id="rId20"/>
    <p:sldId id="322" r:id="rId21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E62F"/>
    <a:srgbClr val="0AA6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89214" autoAdjust="0"/>
  </p:normalViewPr>
  <p:slideViewPr>
    <p:cSldViewPr>
      <p:cViewPr varScale="1">
        <p:scale>
          <a:sx n="66" d="100"/>
          <a:sy n="66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373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D9105-0B16-4C68-BF89-0C9E32FE8A4C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0213" cy="3944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FBE7C-188F-4502-801A-D79E13A23EC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62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FBE7C-188F-4502-801A-D79E13A23EC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526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FBE7C-188F-4502-801A-D79E13A23EC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450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FBE7C-188F-4502-801A-D79E13A23EC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65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FBE7C-188F-4502-801A-D79E13A23EC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431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4116A-7F3E-4779-8784-7C5EDDC20E67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1678A-D0C2-4F54-BD92-EAFA4FD650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\Documents\Zapya\Photo\20180419_1258\FB_IMG_1524116463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9199"/>
            <a:ext cx="9144000" cy="56388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259443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Golden Apple Snail (GAS) Experiment</a:t>
            </a:r>
          </a:p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2017-2018)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</a:p>
          <a:p>
            <a:pPr algn="ctr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 algn="ctr"/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</a:p>
          <a:p>
            <a:pPr algn="ctr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</a:p>
          <a:p>
            <a:pPr algn="ctr"/>
            <a:r>
              <a:rPr lang="en-US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Khaing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Thazin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Winn</a:t>
            </a:r>
          </a:p>
          <a:p>
            <a:pPr algn="ctr"/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Assistant Staff Officer</a:t>
            </a:r>
          </a:p>
          <a:p>
            <a:pPr algn="ctr"/>
            <a:r>
              <a:rPr lang="en-US" altLang="ja-JP" sz="2600" b="1" spc="50" dirty="0" smtClean="0">
                <a:ln w="11430"/>
                <a:solidFill>
                  <a:schemeClr val="bg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                                             Department of Agriculture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-28136"/>
            <a:ext cx="9144000" cy="1247336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Ministry of Agriculture, Livestock </a:t>
            </a:r>
            <a:b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and Irrigation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ea typeface="Myanmar3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36" b="96689" l="3409" r="9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1471681" cy="1367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76200"/>
            <a:ext cx="990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0" y="1516082"/>
            <a:ext cx="7391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Crops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Sinthwelat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(Rice)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Experimental Design	- RCB(5×4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Village 			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KyoneTar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Township/District		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Pyapon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Pyapon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Region	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Ayeyarwady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Farmer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 Name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U Mg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Thwin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Field No./Plot No.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457A ,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19/1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Small Plot Size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20'× 20'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00743" y="221376"/>
            <a:ext cx="8305800" cy="921624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Golden Apple Snail Experimental Plot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930814"/>
            <a:ext cx="3657600" cy="5638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914400"/>
            <a:ext cx="3505200" cy="5882291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1600200" y="4876800"/>
            <a:ext cx="3581400" cy="11430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600200" y="1451702"/>
            <a:ext cx="4572000" cy="266309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696" y="918114"/>
            <a:ext cx="4038104" cy="5939886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15" name="Subtitle 3"/>
          <p:cNvSpPr txBox="1">
            <a:spLocks/>
          </p:cNvSpPr>
          <p:nvPr/>
        </p:nvSpPr>
        <p:spPr>
          <a:xfrm>
            <a:off x="76200" y="918113"/>
            <a:ext cx="4800600" cy="586587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Township	  -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Pyapon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ea typeface="Myanmar3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Area	  -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578.315 Sq/mile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ea typeface="Myanmar3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Sowing Acre -  210612 ac  </a:t>
            </a: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      (monsoon)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Ecology	  - Delta Region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Rainfall	  - 133 days/124.14"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Temperature -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23.92 ˚C , 32.88</a:t>
            </a:r>
            <a:r>
              <a:rPr lang="en-US" altLang="ja-JP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˚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ea typeface="Myanmar3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Altitude	  -   8'. 2 "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Myanmar3" pitchFamily="18" charset="0"/>
                <a:cs typeface="Times New Roman" pitchFamily="18" charset="0"/>
              </a:rPr>
              <a:t>Main Crop	  -   Paddy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57200" y="76200"/>
            <a:ext cx="8382000" cy="6858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Background Data of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Pyapon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Township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7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57200" y="381000"/>
            <a:ext cx="8305800" cy="10668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Golden Apple Snail And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Pyapon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District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1813679"/>
            <a:ext cx="8077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GAS Infestation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2011		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Dedaye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Township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Tamot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Village)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2013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Dedaye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Township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Mosoon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Rice)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2014-2015	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Pyapon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Kyikelat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Township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	    2016	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Bogalay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Township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2017-2018	- (10) Township of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Ayeyarwady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Region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7577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57200" y="434876"/>
            <a:ext cx="8305800" cy="10668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Objectives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1958876"/>
            <a:ext cx="8077200" cy="362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AutoNum type="arabicParenBoth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To achieve  locally adaptable treatment for GAS </a:t>
            </a:r>
          </a:p>
          <a:p>
            <a:pPr marL="457200" indent="-457200">
              <a:lnSpc>
                <a:spcPct val="250000"/>
              </a:lnSpc>
              <a:buAutoNum type="arabicParenBoth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 control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effectively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using IPM</a:t>
            </a:r>
          </a:p>
          <a:p>
            <a:pPr marL="457200" indent="-457200">
              <a:lnSpc>
                <a:spcPct val="250000"/>
              </a:lnSpc>
              <a:buAutoNum type="arabicParenBoth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 know and follow the GAS control measure by farmers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15289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57200" y="381000"/>
            <a:ext cx="8305800" cy="10668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Activities of the Experimental  Plot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1813679"/>
            <a:ext cx="8077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Treatment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	- (5)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	    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Hand Picking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Use of Attractant feeds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Use of Pesticide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Using raised bed (Old Seedling)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	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 Control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Replication          			- (4)</a:t>
            </a:r>
          </a:p>
        </p:txBody>
      </p:sp>
    </p:spTree>
    <p:extLst>
      <p:ext uri="{BB962C8B-B14F-4D97-AF65-F5344CB8AC3E}">
        <p14:creationId xmlns:p14="http://schemas.microsoft.com/office/powerpoint/2010/main" val="40115361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GAS -1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1445684"/>
            <a:ext cx="3431183" cy="2287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User\Desktop\GAS -1\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113676"/>
            <a:ext cx="3431183" cy="2287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User\Desktop\GAS -1\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2634" y="4111560"/>
            <a:ext cx="3433166" cy="2288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User\Desktop\GAS -1\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1445684"/>
            <a:ext cx="3432175" cy="2288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500743" y="221376"/>
            <a:ext cx="8305800" cy="921624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Preparation for Experiment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003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GAS -1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4114800"/>
            <a:ext cx="3886200" cy="259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User\Desktop\GAS -1\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295399"/>
            <a:ext cx="4001081" cy="2667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4" name="Picture 2" descr="C:\Users\User\Desktop\GAS -1\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114800"/>
            <a:ext cx="4038600" cy="259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6" name="Picture 4" descr="C:\Users\User\Desktop\GAS -1\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295400"/>
            <a:ext cx="3886201" cy="266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ounded Rectangle 5"/>
          <p:cNvSpPr/>
          <p:nvPr/>
        </p:nvSpPr>
        <p:spPr>
          <a:xfrm>
            <a:off x="500743" y="304800"/>
            <a:ext cx="8305800" cy="7620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Putting GAS into experimental plot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88269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er\Desktop\GAS -1\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" y="1333748"/>
            <a:ext cx="3962399" cy="24406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5" name="Picture 7" descr="C:\Users\User\Desktop\GAS -1\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94738"/>
            <a:ext cx="4000500" cy="24406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ounded Rectangle 4"/>
          <p:cNvSpPr/>
          <p:nvPr/>
        </p:nvSpPr>
        <p:spPr>
          <a:xfrm>
            <a:off x="500743" y="221376"/>
            <a:ext cx="8305800" cy="921624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Giving Different Treatments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User\Desktop\GAS -1\1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3962400"/>
            <a:ext cx="4000500" cy="26025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3" descr="C:\Users\User\Desktop\GAS -1\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3962400"/>
            <a:ext cx="3962400" cy="2641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500448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GAS -1\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143000"/>
            <a:ext cx="4191000" cy="2641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9" name="Picture 5" descr="C:\Users\User\Desktop\GAS -1\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143000"/>
            <a:ext cx="3962400" cy="2641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C:\Users\User\Desktop\GAS -1\1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656" y="3876503"/>
            <a:ext cx="4193417" cy="274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ounded Rectangle 4"/>
          <p:cNvSpPr/>
          <p:nvPr/>
        </p:nvSpPr>
        <p:spPr>
          <a:xfrm>
            <a:off x="500743" y="228600"/>
            <a:ext cx="8305800" cy="769224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Data Collection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\Desktop\GAS -1\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3880536"/>
            <a:ext cx="3962400" cy="2748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300095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er\Desktop\GAS -1\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219198"/>
            <a:ext cx="3962400" cy="2438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82" name="Picture 14" descr="C:\Users\User\Desktop\GAS -1\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19200"/>
            <a:ext cx="3810000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500743" y="221376"/>
            <a:ext cx="8305800" cy="769224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Seasonal Situation of experiment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C:\Users\User\Desktop\GAS -1\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961408"/>
            <a:ext cx="3773935" cy="25155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362" name="Picture 2" descr="C:\Users\User\Desktop\PHOTO 2018-19\GAS -1\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3961408"/>
            <a:ext cx="3810000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86000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381000"/>
            <a:ext cx="8733971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Experimental Results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903644"/>
              </p:ext>
            </p:extLst>
          </p:nvPr>
        </p:nvGraphicFramePr>
        <p:xfrm>
          <a:off x="304801" y="1371600"/>
          <a:ext cx="8686799" cy="51395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2981"/>
                <a:gridCol w="2626019"/>
                <a:gridCol w="1066800"/>
                <a:gridCol w="914400"/>
                <a:gridCol w="990600"/>
                <a:gridCol w="972029"/>
                <a:gridCol w="1313970"/>
              </a:tblGrid>
              <a:tr h="62737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Treatments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Damage %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737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Average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355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Hand Picking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8598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Use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attractant feeds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528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Pesticide Use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8404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Using the raised bed (Old Seedling)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961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Control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7696200" y="5791200"/>
            <a:ext cx="1295400" cy="6096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96200" y="4953000"/>
            <a:ext cx="1295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57200" y="609600"/>
            <a:ext cx="83820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Experimental 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Results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139662"/>
              </p:ext>
            </p:extLst>
          </p:nvPr>
        </p:nvGraphicFramePr>
        <p:xfrm>
          <a:off x="152400" y="1371600"/>
          <a:ext cx="8763000" cy="43617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170"/>
                <a:gridCol w="2609570"/>
                <a:gridCol w="1030941"/>
                <a:gridCol w="957302"/>
                <a:gridCol w="1031672"/>
                <a:gridCol w="1103849"/>
                <a:gridCol w="1325496"/>
              </a:tblGrid>
              <a:tr h="600489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No.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Treatments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Yield/Acre(Bsk.)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00489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 baseline="-25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Average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004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Hand Picking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57.81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54.68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68.36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76.95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64.45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6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Use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attractant feeds</a:t>
                      </a:r>
                      <a:endParaRPr lang="en-US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57.03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52.34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56.25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62.50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57.03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6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Use the Pesticide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71.91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76.17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74.21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58.95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70.31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6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Using the raised bed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(Old Seedling)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81.29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82.03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78.90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79.66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80.47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6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4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Controls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7.2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13.67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54.68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41.01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27.34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620000" y="5257800"/>
            <a:ext cx="1295400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20000" y="4495800"/>
            <a:ext cx="1295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91584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86889" y="228600"/>
            <a:ext cx="83820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Discussion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5720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Yeild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27.34             57.03              64.45              70.31            80.47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5800" y="1447800"/>
            <a:ext cx="1371600" cy="83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Control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2514600" y="1447800"/>
            <a:ext cx="1447800" cy="83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Attractant 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Feeds 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4343400" y="1447800"/>
            <a:ext cx="1295400" cy="83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Hand 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Picking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6019800" y="1447800"/>
            <a:ext cx="1295400" cy="83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Pesticide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7696200" y="1447800"/>
            <a:ext cx="1295400" cy="83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Old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Seelding</a:t>
            </a:r>
            <a:endParaRPr lang="en-US" sz="2400" dirty="0"/>
          </a:p>
        </p:txBody>
      </p:sp>
      <p:sp>
        <p:nvSpPr>
          <p:cNvPr id="23" name="Rectangle 22"/>
          <p:cNvSpPr/>
          <p:nvPr/>
        </p:nvSpPr>
        <p:spPr>
          <a:xfrm>
            <a:off x="3946394" y="1600200"/>
            <a:ext cx="473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0" y="25146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Damage %   80	 29	            20		  12		2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62000" y="3429000"/>
            <a:ext cx="1371600" cy="838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Control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514600" y="3429000"/>
            <a:ext cx="1447800" cy="838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Attractant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Feeds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343400" y="3429000"/>
            <a:ext cx="1295400" cy="838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Hand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Picking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019800" y="3429000"/>
            <a:ext cx="1295400" cy="838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Pesticide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696200" y="3429000"/>
            <a:ext cx="1295400" cy="838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Seelding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886200" y="3499991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52182" y="3669268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2057400" y="1600200"/>
            <a:ext cx="473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622794" y="1600200"/>
            <a:ext cx="473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239000" y="1600200"/>
            <a:ext cx="473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057400" y="3505200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562600" y="3483114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239000" y="3488323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5044274"/>
            <a:ext cx="1226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Bsk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/ac)</a:t>
            </a:r>
            <a:endParaRPr lang="en-US" sz="2400" dirty="0"/>
          </a:p>
        </p:txBody>
      </p:sp>
      <p:sp>
        <p:nvSpPr>
          <p:cNvPr id="39" name="Rectangle 38"/>
          <p:cNvSpPr/>
          <p:nvPr/>
        </p:nvSpPr>
        <p:spPr>
          <a:xfrm>
            <a:off x="7543799" y="869430"/>
            <a:ext cx="1525250" cy="484557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5791200" y="914400"/>
            <a:ext cx="1515847" cy="48006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4191000" y="914400"/>
            <a:ext cx="1515847" cy="48006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2445818" y="914400"/>
            <a:ext cx="1584629" cy="48006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685800" y="914400"/>
            <a:ext cx="1515847" cy="4800600"/>
          </a:xfrm>
          <a:prstGeom prst="rect">
            <a:avLst/>
          </a:prstGeom>
          <a:solidFill>
            <a:schemeClr val="accent1">
              <a:alpha val="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73426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2" grpId="0" animBg="1"/>
      <p:bldP spid="43" grpId="0" animBg="1"/>
      <p:bldP spid="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76200"/>
            <a:ext cx="85344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Discussion (Hand Picking)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234931"/>
              </p:ext>
            </p:extLst>
          </p:nvPr>
        </p:nvGraphicFramePr>
        <p:xfrm>
          <a:off x="304801" y="701040"/>
          <a:ext cx="8534399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9999"/>
                <a:gridCol w="4724400"/>
              </a:tblGrid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Advantages`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Disadvantages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4272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No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effect on environment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labourious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72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Use of 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animal feeds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Scarce</a:t>
                      </a:r>
                      <a:r>
                        <a:rPr lang="en-US" altLang="ja-JP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altLang="ja-JP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Labour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6907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Effective for reducing on population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Not suitable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for Big Holder farmers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304800" y="3048000"/>
            <a:ext cx="86106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Discussion(</a:t>
            </a:r>
            <a:r>
              <a:rPr lang="en-US" altLang="ja-JP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Use of Attractant Feeds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304800" y="3703320"/>
          <a:ext cx="8538359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1767"/>
                <a:gridCol w="4726592"/>
              </a:tblGrid>
              <a:tr h="3452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Advantages`</a:t>
                      </a:r>
                      <a:endParaRPr lang="en-US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Disadvantages</a:t>
                      </a:r>
                      <a:endParaRPr lang="en-US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15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Overcome the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labour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shortage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Cannot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collect the snails far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from attractant feeds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15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ja-JP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Low </a:t>
                      </a:r>
                      <a:r>
                        <a:rPr lang="en-US" altLang="ja-JP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labour</a:t>
                      </a:r>
                      <a:r>
                        <a:rPr lang="en-US" altLang="ja-JP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cost</a:t>
                      </a:r>
                      <a:endParaRPr lang="en-US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Difficult for continuously collect</a:t>
                      </a:r>
                      <a:r>
                        <a:rPr lang="en-US" altLang="ja-JP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and destroy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15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No effect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on environment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Can not completely </a:t>
                      </a:r>
                      <a:r>
                        <a:rPr lang="en-US" altLang="ja-JP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destroy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egg-masses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066424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3733800"/>
            <a:ext cx="85344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Discussion (Use of Old seedling)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087683"/>
              </p:ext>
            </p:extLst>
          </p:nvPr>
        </p:nvGraphicFramePr>
        <p:xfrm>
          <a:off x="304801" y="4495800"/>
          <a:ext cx="8534399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9999"/>
                <a:gridCol w="4724400"/>
              </a:tblGrid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Advantages`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Disadvantages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72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Little GAS infestation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More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transplanting cost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72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Higher yield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Being no direct control</a:t>
                      </a:r>
                      <a:r>
                        <a:rPr lang="en-US" altLang="ja-JP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on GAS which may increase in population in next year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04800" y="296685"/>
            <a:ext cx="8564089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Discussion (</a:t>
            </a:r>
            <a:r>
              <a:rPr lang="en-US" altLang="ja-JP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Pesticide Use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433547"/>
              </p:ext>
            </p:extLst>
          </p:nvPr>
        </p:nvGraphicFramePr>
        <p:xfrm>
          <a:off x="381000" y="982485"/>
          <a:ext cx="8538359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1767"/>
                <a:gridCol w="4726592"/>
              </a:tblGrid>
              <a:tr h="3880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Advantages`</a:t>
                      </a:r>
                      <a:endParaRPr lang="en-US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Disadvantages</a:t>
                      </a:r>
                      <a:endParaRPr lang="en-US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8128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Reducing the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labour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cost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High cost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snail-</a:t>
                      </a:r>
                      <a:r>
                        <a:rPr lang="en-US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cides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8128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Time Saving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In case of incorrect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dosage may harm on any other aquatic animals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8630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Effective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for big holder farmers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Hazardous</a:t>
                      </a:r>
                      <a:r>
                        <a:rPr lang="en-US" altLang="ja-JP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to </a:t>
                      </a:r>
                      <a:r>
                        <a:rPr lang="en-US" altLang="ja-JP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environment</a:t>
                      </a:r>
                      <a:endParaRPr lang="en-US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185439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GAS -1\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4114800"/>
            <a:ext cx="3886200" cy="2743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3" name="Picture 3" descr="C:\Users\User\Desktop\GAS -1\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4900" y="1371600"/>
            <a:ext cx="3886200" cy="266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4" name="Picture 4" descr="C:\Users\User\Desktop\GAS -1\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4089400"/>
            <a:ext cx="4038600" cy="269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5" name="Picture 5" descr="C:\Users\User\Desktop\GAS -1\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1371600"/>
            <a:ext cx="4038600" cy="269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ounded Rectangle 5"/>
          <p:cNvSpPr/>
          <p:nvPr/>
        </p:nvSpPr>
        <p:spPr>
          <a:xfrm>
            <a:off x="500743" y="0"/>
            <a:ext cx="8305800" cy="12700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Field Day 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 Golden Apple Snail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Pyapon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Township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164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GAS -1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399" y="3670342"/>
            <a:ext cx="4114801" cy="3035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2" descr="C:\Users\User\Desktop\GAS -1\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63" y="990600"/>
            <a:ext cx="4117071" cy="2565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9" descr="C:\Users\User\Desktop\GAS -1\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990600"/>
            <a:ext cx="4114800" cy="2567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ounded Rectangle 7"/>
          <p:cNvSpPr/>
          <p:nvPr/>
        </p:nvSpPr>
        <p:spPr>
          <a:xfrm>
            <a:off x="378662" y="152400"/>
            <a:ext cx="8460537" cy="6858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Education and Training on GAS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User\Desktop\PHOTO 2018-19\GAS -1\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715109"/>
            <a:ext cx="4114800" cy="2990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37550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81000" y="76200"/>
            <a:ext cx="8534400" cy="533400"/>
          </a:xfrm>
          <a:prstGeom prst="roundRect">
            <a:avLst/>
          </a:prstGeom>
          <a:solidFill>
            <a:srgbClr val="04E6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Conclusion And Suggestion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8580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- flooded area, high rainfall with tidal effect</a:t>
            </a:r>
            <a:endParaRPr lang="en-US" altLang="ja-JP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altLang="ja-JP" sz="2400" dirty="0" err="1" smtClean="0">
                <a:latin typeface="Times New Roman" pitchFamily="18" charset="0"/>
                <a:cs typeface="Times New Roman" pitchFamily="18" charset="0"/>
              </a:rPr>
              <a:t>favourable</a:t>
            </a: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 conditions for GAS outbreak</a:t>
            </a:r>
            <a:endParaRPr lang="en-US" altLang="ja-JP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 require good drainage system, raised bund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Awareness of GAS nature and damage systems</a:t>
            </a:r>
            <a:endParaRPr lang="en-US" altLang="ja-JP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-Need to destroy GAS egg- masses </a:t>
            </a:r>
            <a:endParaRPr lang="en-US" altLang="ja-JP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All </a:t>
            </a:r>
            <a:r>
              <a:rPr lang="en-US" altLang="ja-JP" sz="2400" dirty="0">
                <a:latin typeface="Times New Roman" pitchFamily="18" charset="0"/>
                <a:cs typeface="Times New Roman" pitchFamily="18" charset="0"/>
              </a:rPr>
              <a:t>farmers’ participation is essential through </a:t>
            </a:r>
            <a:r>
              <a:rPr lang="en-US" altLang="ja-JP" sz="2400" dirty="0" smtClean="0">
                <a:latin typeface="Times New Roman" pitchFamily="18" charset="0"/>
                <a:cs typeface="Times New Roman" pitchFamily="18" charset="0"/>
              </a:rPr>
              <a:t>IPM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Should be use of snail-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cides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in case of under </a:t>
            </a:r>
            <a:r>
              <a:rPr kumimoji="1" lang="en-US" altLang="ja-JP" sz="2400" dirty="0" err="1">
                <a:latin typeface="Times New Roman" pitchFamily="18" charset="0"/>
                <a:cs typeface="Times New Roman" pitchFamily="18" charset="0"/>
              </a:rPr>
              <a:t>favourable</a:t>
            </a:r>
            <a:r>
              <a:rPr kumimoji="1" lang="en-US" altLang="ja-JP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condition</a:t>
            </a:r>
            <a:endParaRPr lang="en-US" altLang="ja-JP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This experiment should be conduct (T1+T2) or (T1 + T4) in next year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C:\Users\User\Desktop\PHOTO 2018-19\GAS -1\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5026" y="5091405"/>
            <a:ext cx="2880974" cy="19189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7" name="Picture 3" descr="C:\Users\User\Desktop\PHOTO 2018-19\GAS -1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1354" y="2271662"/>
            <a:ext cx="2502646" cy="1906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C:\Users\User\Desktop\PHOTO 2018-19\GAS -1\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1752" y="4951413"/>
            <a:ext cx="2667000" cy="1906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 descr="C:\Users\User\Desktop\PHOTO 2018-19\GAS -1\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9177" y="609600"/>
            <a:ext cx="2667000" cy="1905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C:\Users\User\Desktop\PHOTO 2018-19\GAS -1\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3906" y="5105400"/>
            <a:ext cx="2860294" cy="1906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er\Desktop\PHOTO 2018-19\GAS -1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er\Desktop\PHOTO 2018-19\GAS -1\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3352977"/>
            <a:ext cx="5258297" cy="35050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914400" y="609600"/>
            <a:ext cx="7848600" cy="1100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Thank You Very Much</a:t>
            </a:r>
            <a:endParaRPr lang="en-US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2865</TotalTime>
  <Words>496</Words>
  <Application>Microsoft Office PowerPoint</Application>
  <PresentationFormat>On-screen Show (4:3)</PresentationFormat>
  <Paragraphs>221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ＭＳ Ｐゴシック</vt:lpstr>
      <vt:lpstr>Arial</vt:lpstr>
      <vt:lpstr>Arial Black</vt:lpstr>
      <vt:lpstr>Calibri</vt:lpstr>
      <vt:lpstr>Myanmar3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Windows User</cp:lastModifiedBy>
  <cp:revision>676</cp:revision>
  <dcterms:created xsi:type="dcterms:W3CDTF">2017-10-19T06:18:37Z</dcterms:created>
  <dcterms:modified xsi:type="dcterms:W3CDTF">2019-01-27T04:12:17Z</dcterms:modified>
</cp:coreProperties>
</file>